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0" r:id="rId5"/>
    <p:sldMasterId id="2147483757" r:id="rId6"/>
  </p:sldMasterIdLst>
  <p:notesMasterIdLst>
    <p:notesMasterId r:id="rId51"/>
  </p:notesMasterIdLst>
  <p:handoutMasterIdLst>
    <p:handoutMasterId r:id="rId52"/>
  </p:handoutMasterIdLst>
  <p:sldIdLst>
    <p:sldId id="451" r:id="rId7"/>
    <p:sldId id="444" r:id="rId8"/>
    <p:sldId id="429" r:id="rId9"/>
    <p:sldId id="385" r:id="rId10"/>
    <p:sldId id="430" r:id="rId11"/>
    <p:sldId id="431" r:id="rId12"/>
    <p:sldId id="386" r:id="rId13"/>
    <p:sldId id="387" r:id="rId14"/>
    <p:sldId id="445" r:id="rId15"/>
    <p:sldId id="432" r:id="rId16"/>
    <p:sldId id="388" r:id="rId17"/>
    <p:sldId id="391" r:id="rId18"/>
    <p:sldId id="389" r:id="rId19"/>
    <p:sldId id="392" r:id="rId20"/>
    <p:sldId id="433" r:id="rId21"/>
    <p:sldId id="434" r:id="rId22"/>
    <p:sldId id="398" r:id="rId23"/>
    <p:sldId id="448" r:id="rId24"/>
    <p:sldId id="453" r:id="rId25"/>
    <p:sldId id="399" r:id="rId26"/>
    <p:sldId id="403" r:id="rId27"/>
    <p:sldId id="404" r:id="rId28"/>
    <p:sldId id="405" r:id="rId29"/>
    <p:sldId id="435" r:id="rId30"/>
    <p:sldId id="436" r:id="rId31"/>
    <p:sldId id="408" r:id="rId32"/>
    <p:sldId id="449" r:id="rId33"/>
    <p:sldId id="411" r:id="rId34"/>
    <p:sldId id="412" r:id="rId35"/>
    <p:sldId id="413" r:id="rId36"/>
    <p:sldId id="414" r:id="rId37"/>
    <p:sldId id="437" r:id="rId38"/>
    <p:sldId id="438" r:id="rId39"/>
    <p:sldId id="450" r:id="rId40"/>
    <p:sldId id="420" r:id="rId41"/>
    <p:sldId id="421" r:id="rId42"/>
    <p:sldId id="422" r:id="rId43"/>
    <p:sldId id="423" r:id="rId44"/>
    <p:sldId id="439" r:id="rId45"/>
    <p:sldId id="441" r:id="rId46"/>
    <p:sldId id="401" r:id="rId47"/>
    <p:sldId id="440" r:id="rId48"/>
    <p:sldId id="442" r:id="rId49"/>
    <p:sldId id="455" r:id="rId50"/>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000"/>
    <a:srgbClr val="006699"/>
    <a:srgbClr val="000000"/>
    <a:srgbClr val="333333"/>
    <a:srgbClr val="999999"/>
    <a:srgbClr val="003366"/>
    <a:srgbClr val="00307F"/>
    <a:srgbClr val="006635"/>
    <a:srgbClr val="00578D"/>
    <a:srgbClr val="015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7" autoAdjust="0"/>
    <p:restoredTop sz="94626" autoAdjust="0"/>
  </p:normalViewPr>
  <p:slideViewPr>
    <p:cSldViewPr snapToGrid="0">
      <p:cViewPr varScale="1">
        <p:scale>
          <a:sx n="121" d="100"/>
          <a:sy n="121" d="100"/>
        </p:scale>
        <p:origin x="1024" y="176"/>
      </p:cViewPr>
      <p:guideLst>
        <p:guide orient="horz" pos="2160"/>
        <p:guide pos="2880"/>
      </p:guideLst>
    </p:cSldViewPr>
  </p:slideViewPr>
  <p:outlineViewPr>
    <p:cViewPr>
      <p:scale>
        <a:sx n="33" d="100"/>
        <a:sy n="33" d="100"/>
      </p:scale>
      <p:origin x="0" y="-57147"/>
    </p:cViewPr>
    <p:sldLst>
      <p:sld r:id="rId1" collapse="1"/>
    </p:sldLst>
  </p:outlin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1028"/>
          <p:cNvSpPr>
            <a:spLocks noGrp="1" noChangeArrowheads="1"/>
          </p:cNvSpPr>
          <p:nvPr>
            <p:ph type="ftr" sz="quarter" idx="2"/>
          </p:nvPr>
        </p:nvSpPr>
        <p:spPr bwMode="auto">
          <a:xfrm>
            <a:off x="0"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defRPr sz="1200">
                <a:latin typeface="Times" panose="02020603050405020304" pitchFamily="18" charset="0"/>
              </a:defRPr>
            </a:lvl1pPr>
          </a:lstStyle>
          <a:p>
            <a:pPr>
              <a:defRPr/>
            </a:pPr>
            <a:endParaRPr lang="en-US" altLang="en-US"/>
          </a:p>
        </p:txBody>
      </p:sp>
      <p:sp>
        <p:nvSpPr>
          <p:cNvPr id="14341" name="Rectangle 1029"/>
          <p:cNvSpPr>
            <a:spLocks noGrp="1" noChangeArrowheads="1"/>
          </p:cNvSpPr>
          <p:nvPr>
            <p:ph type="sldNum" sz="quarter" idx="3"/>
          </p:nvPr>
        </p:nvSpPr>
        <p:spPr bwMode="auto">
          <a:xfrm>
            <a:off x="3937093" y="8773632"/>
            <a:ext cx="3012983" cy="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8" tIns="46234" rIns="92468" bIns="46234" numCol="1" anchor="b" anchorCtr="0" compatLnSpc="1">
            <a:prstTxWarp prst="textNoShape">
              <a:avLst/>
            </a:prstTxWarp>
          </a:bodyPr>
          <a:lstStyle>
            <a:lvl1pPr algn="r">
              <a:defRPr sz="1200">
                <a:latin typeface="Times" panose="02020603050405020304" pitchFamily="18" charset="0"/>
              </a:defRPr>
            </a:lvl1pPr>
          </a:lstStyle>
          <a:p>
            <a:pPr>
              <a:defRPr/>
            </a:pPr>
            <a:fld id="{AC13CC6B-47A7-4CFB-B46E-09604B449DB2}" type="slidenum">
              <a:rPr lang="en-US" altLang="en-US"/>
              <a:pPr>
                <a:defRPr/>
              </a:pPr>
              <a:t>‹#›</a:t>
            </a:fld>
            <a:endParaRPr lang="en-US" altLang="en-US"/>
          </a:p>
        </p:txBody>
      </p:sp>
    </p:spTree>
    <p:extLst>
      <p:ext uri="{BB962C8B-B14F-4D97-AF65-F5344CB8AC3E}">
        <p14:creationId xmlns:p14="http://schemas.microsoft.com/office/powerpoint/2010/main" val="215623772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61158" y="0"/>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lvl1pPr algn="r" defTabSz="900294">
              <a:defRPr sz="1200">
                <a:latin typeface="Times" panose="02020603050405020304" pitchFamily="18"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209675" y="674688"/>
            <a:ext cx="4606925"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6389" name="Rectangle 5"/>
          <p:cNvSpPr>
            <a:spLocks noGrp="1" noChangeArrowheads="1"/>
          </p:cNvSpPr>
          <p:nvPr>
            <p:ph type="body" sz="quarter" idx="3"/>
          </p:nvPr>
        </p:nvSpPr>
        <p:spPr bwMode="auto">
          <a:xfrm>
            <a:off x="896837" y="4354013"/>
            <a:ext cx="5156404" cy="420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83233"/>
            <a:ext cx="2988918"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defTabSz="900294">
              <a:defRPr sz="1200">
                <a:latin typeface="Times" panose="02020603050405020304"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61158" y="8783233"/>
            <a:ext cx="2988917" cy="45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05" tIns="44952" rIns="89905" bIns="44952" numCol="1" anchor="b" anchorCtr="0" compatLnSpc="1">
            <a:prstTxWarp prst="textNoShape">
              <a:avLst/>
            </a:prstTxWarp>
          </a:bodyPr>
          <a:lstStyle>
            <a:lvl1pPr algn="r" defTabSz="900294">
              <a:defRPr sz="1200">
                <a:latin typeface="Times" panose="02020603050405020304" pitchFamily="18" charset="0"/>
              </a:defRPr>
            </a:lvl1pPr>
          </a:lstStyle>
          <a:p>
            <a:pPr>
              <a:defRPr/>
            </a:pPr>
            <a:fld id="{96BC7B59-A22A-4A44-9130-73FCCB7E58F6}" type="slidenum">
              <a:rPr lang="en-US" altLang="en-US"/>
              <a:pPr>
                <a:defRPr/>
              </a:pPr>
              <a:t>‹#›</a:t>
            </a:fld>
            <a:endParaRPr lang="en-US" altLang="en-US"/>
          </a:p>
        </p:txBody>
      </p:sp>
    </p:spTree>
    <p:extLst>
      <p:ext uri="{BB962C8B-B14F-4D97-AF65-F5344CB8AC3E}">
        <p14:creationId xmlns:p14="http://schemas.microsoft.com/office/powerpoint/2010/main" val="368768483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dirty="0"/>
              <a:t>Click to edit Master title style</a:t>
            </a:r>
          </a:p>
        </p:txBody>
      </p:sp>
      <p:sp>
        <p:nvSpPr>
          <p:cNvPr id="3" name="Content Placeholder 2"/>
          <p:cNvSpPr>
            <a:spLocks noGrp="1"/>
          </p:cNvSpPr>
          <p:nvPr>
            <p:ph idx="1"/>
          </p:nvPr>
        </p:nvSpPr>
        <p:spPr>
          <a:xfrm>
            <a:off x="723900" y="1295400"/>
            <a:ext cx="788670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711C7190-9AC8-425E-9BFB-53B55D98068D}" type="slidenum">
              <a:rPr lang="en-US" altLang="en-US" smtClean="0"/>
              <a:pPr>
                <a:defRPr/>
              </a:pPr>
              <a:t>‹#›</a:t>
            </a:fld>
            <a:endParaRPr lang="en-US" altLang="en-US"/>
          </a:p>
        </p:txBody>
      </p:sp>
    </p:spTree>
    <p:extLst>
      <p:ext uri="{BB962C8B-B14F-4D97-AF65-F5344CB8AC3E}">
        <p14:creationId xmlns:p14="http://schemas.microsoft.com/office/powerpoint/2010/main" val="27892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solidFill>
                  <a:srgbClr val="003366"/>
                </a:solidFill>
              </a:defRPr>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rgbClr val="999999"/>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0BE5A9B3-7E52-4285-9B85-A1A5B4FA91B9}" type="slidenum">
              <a:rPr lang="en-US" altLang="en-US" smtClean="0"/>
              <a:pPr>
                <a:defRPr/>
              </a:pPr>
              <a:t>‹#›</a:t>
            </a:fld>
            <a:endParaRPr lang="en-US" altLang="en-US"/>
          </a:p>
        </p:txBody>
      </p:sp>
    </p:spTree>
    <p:extLst>
      <p:ext uri="{BB962C8B-B14F-4D97-AF65-F5344CB8AC3E}">
        <p14:creationId xmlns:p14="http://schemas.microsoft.com/office/powerpoint/2010/main" val="412610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Bumper Sticker">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4648200" y="1752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cs typeface="Arial" pitchFamily="34" charset="0"/>
              </a:defRPr>
            </a:lvl1pPr>
            <a:lvl2pPr marL="742950" indent="-285750">
              <a:defRPr sz="2400">
                <a:solidFill>
                  <a:schemeClr val="tx1"/>
                </a:solidFill>
                <a:latin typeface="Arial" pitchFamily="34" charset="0"/>
                <a:cs typeface="Arial" pitchFamily="34" charset="0"/>
              </a:defRPr>
            </a:lvl2pPr>
            <a:lvl3pPr marL="1143000" indent="-228600">
              <a:defRPr sz="2400">
                <a:solidFill>
                  <a:schemeClr val="tx1"/>
                </a:solidFill>
                <a:latin typeface="Arial" pitchFamily="34" charset="0"/>
                <a:cs typeface="Arial" pitchFamily="34" charset="0"/>
              </a:defRPr>
            </a:lvl3pPr>
            <a:lvl4pPr marL="1600200" indent="-228600">
              <a:defRPr sz="2400">
                <a:solidFill>
                  <a:schemeClr val="tx1"/>
                </a:solidFill>
                <a:latin typeface="Arial" pitchFamily="34" charset="0"/>
                <a:cs typeface="Arial" pitchFamily="34" charset="0"/>
              </a:defRPr>
            </a:lvl4pPr>
            <a:lvl5pPr marL="2057400" indent="-22860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defRPr/>
            </a:pPr>
            <a:endParaRPr lang="en-US"/>
          </a:p>
        </p:txBody>
      </p:sp>
      <p:sp>
        <p:nvSpPr>
          <p:cNvPr id="2" name="Title 1"/>
          <p:cNvSpPr>
            <a:spLocks noGrp="1"/>
          </p:cNvSpPr>
          <p:nvPr>
            <p:ph type="title"/>
          </p:nvPr>
        </p:nvSpPr>
        <p:spPr>
          <a:xfrm>
            <a:off x="457200" y="2857500"/>
            <a:ext cx="8229600" cy="1143000"/>
          </a:xfrm>
        </p:spPr>
        <p:txBody>
          <a:bodyPr/>
          <a:lstStyle>
            <a:lvl1pPr>
              <a:defRPr sz="5400">
                <a:solidFill>
                  <a:srgbClr val="003366"/>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3AFC900-E6C1-4F88-BB37-3FE0B766F909}"/>
              </a:ext>
            </a:extLst>
          </p:cNvPr>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617401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lvl1pPr>
              <a:spcBef>
                <a:spcPts val="600"/>
              </a:spcBef>
              <a:spcAft>
                <a:spcPts val="600"/>
              </a:spcAft>
              <a:defRPr>
                <a:solidFill>
                  <a:srgbClr val="050000"/>
                </a:solidFill>
                <a:latin typeface="Times New Roman" panose="02020603050405020304" pitchFamily="18" charset="0"/>
                <a:cs typeface="Times New Roman" panose="02020603050405020304" pitchFamily="18" charset="0"/>
              </a:defRPr>
            </a:lvl1pPr>
            <a:lvl2pPr marL="571500" indent="-223838">
              <a:spcBef>
                <a:spcPts val="600"/>
              </a:spcBef>
              <a:spcAft>
                <a:spcPts val="600"/>
              </a:spcAft>
              <a:buFont typeface="Times New Roman" panose="02020603050405020304" pitchFamily="18" charset="0"/>
              <a:buChar char="–"/>
              <a:defRPr sz="2000">
                <a:solidFill>
                  <a:srgbClr val="050000"/>
                </a:solidFill>
                <a:latin typeface="Times New Roman" panose="02020603050405020304" pitchFamily="18" charset="0"/>
                <a:cs typeface="Times New Roman" panose="02020603050405020304" pitchFamily="18" charset="0"/>
              </a:defRPr>
            </a:lvl2pPr>
            <a:lvl3pPr marL="909638" indent="-222250">
              <a:spcBef>
                <a:spcPts val="600"/>
              </a:spcBef>
              <a:spcAft>
                <a:spcPts val="600"/>
              </a:spcAft>
              <a:buFont typeface="Arial" panose="020B0604020202020204" pitchFamily="34" charset="0"/>
              <a:buChar char="•"/>
              <a:defRPr sz="1800">
                <a:solidFill>
                  <a:srgbClr val="050000"/>
                </a:solidFill>
                <a:latin typeface="Times New Roman" panose="02020603050405020304" pitchFamily="18" charset="0"/>
                <a:cs typeface="Times New Roman" panose="02020603050405020304" pitchFamily="18" charset="0"/>
              </a:defRPr>
            </a:lvl3pPr>
            <a:lvl4pPr>
              <a:spcBef>
                <a:spcPts val="600"/>
              </a:spcBef>
              <a:spcAft>
                <a:spcPts val="600"/>
              </a:spcAft>
              <a:defRPr sz="1600">
                <a:solidFill>
                  <a:srgbClr val="050000"/>
                </a:solidFill>
                <a:latin typeface="Times New Roman" panose="02020603050405020304" pitchFamily="18" charset="0"/>
                <a:cs typeface="Times New Roman" panose="02020603050405020304" pitchFamily="18" charset="0"/>
              </a:defRPr>
            </a:lvl4pPr>
            <a:lvl5pPr>
              <a:spcBef>
                <a:spcPts val="600"/>
              </a:spcBef>
              <a:spcAft>
                <a:spcPts val="600"/>
              </a:spcAft>
              <a:defRPr sz="1400">
                <a:solidFill>
                  <a:srgbClr val="050000"/>
                </a:solidFill>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115492A2-FC17-4C01-9FF0-284801F2626E}" type="slidenum">
              <a:rPr lang="en-US" altLang="en-US" smtClean="0"/>
              <a:pPr>
                <a:defRPr/>
              </a:pPr>
              <a:t>‹#›</a:t>
            </a:fld>
            <a:endParaRPr lang="en-US" altLang="en-US"/>
          </a:p>
        </p:txBody>
      </p:sp>
    </p:spTree>
    <p:extLst>
      <p:ext uri="{BB962C8B-B14F-4D97-AF65-F5344CB8AC3E}">
        <p14:creationId xmlns:p14="http://schemas.microsoft.com/office/powerpoint/2010/main" val="23815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426B0331-73C1-4112-9277-6EA3B1121FD0}" type="slidenum">
              <a:rPr lang="en-US" altLang="en-US" smtClean="0"/>
              <a:pPr>
                <a:defRPr/>
              </a:pPr>
              <a:t>‹#›</a:t>
            </a:fld>
            <a:endParaRPr lang="en-US" altLang="en-US"/>
          </a:p>
        </p:txBody>
      </p:sp>
    </p:spTree>
    <p:extLst>
      <p:ext uri="{BB962C8B-B14F-4D97-AF65-F5344CB8AC3E}">
        <p14:creationId xmlns:p14="http://schemas.microsoft.com/office/powerpoint/2010/main" val="239493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610600" y="6429375"/>
            <a:ext cx="457200" cy="260350"/>
          </a:xfrm>
          <a:prstGeom prst="rect">
            <a:avLst/>
          </a:prstGeom>
          <a:ln/>
        </p:spPr>
        <p:txBody>
          <a:bodyPr/>
          <a:lstStyle>
            <a:lvl1pPr>
              <a:defRPr sz="1400">
                <a:solidFill>
                  <a:srgbClr val="000000"/>
                </a:solidFill>
              </a:defRPr>
            </a:lvl1pPr>
          </a:lstStyle>
          <a:p>
            <a:pPr>
              <a:defRPr/>
            </a:pPr>
            <a:fld id="{BB727DF1-B45D-4B1C-B6A4-B449F2C0AC69}" type="slidenum">
              <a:rPr lang="en-US" altLang="en-US" smtClean="0"/>
              <a:pPr>
                <a:defRPr/>
              </a:pPr>
              <a:t>‹#›</a:t>
            </a:fld>
            <a:endParaRPr lang="en-US" altLang="en-US"/>
          </a:p>
        </p:txBody>
      </p:sp>
    </p:spTree>
    <p:extLst>
      <p:ext uri="{BB962C8B-B14F-4D97-AF65-F5344CB8AC3E}">
        <p14:creationId xmlns:p14="http://schemas.microsoft.com/office/powerpoint/2010/main" val="23521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descr="Students in a classroom.">
            <a:extLst>
              <a:ext uri="{FF2B5EF4-FFF2-40B4-BE49-F238E27FC236}">
                <a16:creationId xmlns:a16="http://schemas.microsoft.com/office/drawing/2014/main" id="{CCAA73AB-E399-8747-ABFE-35127E04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11984"/>
            <a:ext cx="9144000" cy="6101009"/>
          </a:xfrm>
          <a:prstGeom prst="rect">
            <a:avLst/>
          </a:prstGeom>
        </p:spPr>
      </p:pic>
      <p:sp>
        <p:nvSpPr>
          <p:cNvPr id="2" name="Rectangle 1">
            <a:extLst>
              <a:ext uri="{FF2B5EF4-FFF2-40B4-BE49-F238E27FC236}">
                <a16:creationId xmlns:a16="http://schemas.microsoft.com/office/drawing/2014/main" id="{1E261B63-CABD-DB45-BBCC-30F261C5A378}"/>
              </a:ext>
            </a:extLst>
          </p:cNvPr>
          <p:cNvSpPr/>
          <p:nvPr userDrawn="1"/>
        </p:nvSpPr>
        <p:spPr bwMode="auto">
          <a:xfrm>
            <a:off x="0" y="3389025"/>
            <a:ext cx="9143999" cy="3468975"/>
          </a:xfrm>
          <a:prstGeom prst="rect">
            <a:avLst/>
          </a:prstGeom>
          <a:solidFill>
            <a:srgbClr val="0066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19" name="TextBox 18" descr="Sponsor Logo" title="Sponsor Logo">
            <a:extLst>
              <a:ext uri="{FF2B5EF4-FFF2-40B4-BE49-F238E27FC236}">
                <a16:creationId xmlns:a16="http://schemas.microsoft.com/office/drawing/2014/main" id="{53DF181E-0DD3-BC46-BCF6-916E18C70236}"/>
              </a:ext>
            </a:extLst>
          </p:cNvPr>
          <p:cNvSpPr txBox="1"/>
          <p:nvPr userDrawn="1"/>
        </p:nvSpPr>
        <p:spPr>
          <a:xfrm>
            <a:off x="67564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a:solidFill>
                  <a:srgbClr val="FF0000"/>
                </a:solidFill>
                <a:latin typeface="Times New Roman" panose="02020603050405020304" pitchFamily="18" charset="0"/>
                <a:cs typeface="Times New Roman" panose="02020603050405020304" pitchFamily="18" charset="0"/>
              </a:rPr>
              <a:t>Sponsor Logo</a:t>
            </a:r>
          </a:p>
        </p:txBody>
      </p:sp>
      <p:pic>
        <p:nvPicPr>
          <p:cNvPr id="20" name="Picture 19" descr="A picture containing drawing&#10;&#10;Description automatically generated">
            <a:extLst>
              <a:ext uri="{FF2B5EF4-FFF2-40B4-BE49-F238E27FC236}">
                <a16:creationId xmlns:a16="http://schemas.microsoft.com/office/drawing/2014/main" id="{45EC3F69-9E8C-F94D-B8E7-D15A64D612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4285" y="6051265"/>
            <a:ext cx="2253454" cy="658974"/>
          </a:xfrm>
          <a:prstGeom prst="rect">
            <a:avLst/>
          </a:prstGeom>
        </p:spPr>
      </p:pic>
    </p:spTree>
    <p:extLst>
      <p:ext uri="{BB962C8B-B14F-4D97-AF65-F5344CB8AC3E}">
        <p14:creationId xmlns:p14="http://schemas.microsoft.com/office/powerpoint/2010/main" val="2835673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21228-6322-4DCD-8486-9F1EB543CD1F}"/>
              </a:ext>
            </a:extLst>
          </p:cNvPr>
          <p:cNvSpPr>
            <a:spLocks noGrp="1"/>
          </p:cNvSpPr>
          <p:nvPr>
            <p:ph type="title"/>
          </p:nvPr>
        </p:nvSpPr>
        <p:spPr>
          <a:xfrm>
            <a:off x="628650" y="365125"/>
            <a:ext cx="7886700" cy="930275"/>
          </a:xfrm>
          <a:prstGeom prst="rect">
            <a:avLst/>
          </a:prstGeom>
        </p:spPr>
        <p:txBody>
          <a:bodyPr/>
          <a:lstStyle>
            <a:lvl1pPr>
              <a:defRPr sz="420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8A130BF0-5C81-4674-A2E6-E8DE1283879E}"/>
              </a:ext>
            </a:extLst>
          </p:cNvPr>
          <p:cNvSpPr>
            <a:spLocks noGrp="1"/>
          </p:cNvSpPr>
          <p:nvPr>
            <p:ph type="body" sz="quarter" idx="10"/>
          </p:nvPr>
        </p:nvSpPr>
        <p:spPr>
          <a:xfrm>
            <a:off x="628650" y="1447800"/>
            <a:ext cx="7886700" cy="5029200"/>
          </a:xfrm>
          <a:prstGeom prst="rect">
            <a:avLst/>
          </a:prstGeom>
        </p:spPr>
        <p:txBody>
          <a:bodyPr/>
          <a:lstStyle>
            <a:lvl1pPr marL="228600" indent="-228600">
              <a:spcBef>
                <a:spcPts val="600"/>
              </a:spcBef>
              <a:spcAft>
                <a:spcPts val="600"/>
              </a:spcAft>
              <a:buFont typeface="Wingdings" panose="05000000000000000000" pitchFamily="2" charset="2"/>
              <a:buChar char="§"/>
              <a:defRPr sz="2200">
                <a:solidFill>
                  <a:schemeClr val="bg1"/>
                </a:solidFill>
                <a:latin typeface="Times New Roman" panose="02020603050405020304" pitchFamily="18" charset="0"/>
                <a:cs typeface="Times New Roman" panose="02020603050405020304" pitchFamily="18" charset="0"/>
              </a:defRPr>
            </a:lvl1pPr>
            <a:lvl2pPr marL="685800" indent="-228600">
              <a:spcBef>
                <a:spcPts val="600"/>
              </a:spcBef>
              <a:spcAft>
                <a:spcPts val="600"/>
              </a:spcAft>
              <a:buFont typeface="Times New Roman" panose="02020603050405020304" pitchFamily="18" charset="0"/>
              <a:buChar char="–"/>
              <a:defRPr sz="2000">
                <a:solidFill>
                  <a:schemeClr val="bg1"/>
                </a:solidFill>
                <a:latin typeface="Times New Roman" panose="02020603050405020304" pitchFamily="18" charset="0"/>
                <a:cs typeface="Times New Roman" panose="02020603050405020304" pitchFamily="18" charset="0"/>
              </a:defRPr>
            </a:lvl2pPr>
            <a:lvl3pPr>
              <a:spcBef>
                <a:spcPts val="600"/>
              </a:spcBef>
              <a:spcAft>
                <a:spcPts val="600"/>
              </a:spcAft>
              <a:defRPr sz="1800">
                <a:solidFill>
                  <a:schemeClr val="bg1"/>
                </a:solidFill>
                <a:latin typeface="Times New Roman" panose="02020603050405020304" pitchFamily="18" charset="0"/>
                <a:cs typeface="Times New Roman" panose="02020603050405020304" pitchFamily="18" charset="0"/>
              </a:defRPr>
            </a:lvl3pPr>
            <a:lvl4pPr marL="1600200" indent="-228600">
              <a:spcBef>
                <a:spcPts val="600"/>
              </a:spcBef>
              <a:spcAft>
                <a:spcPts val="600"/>
              </a:spcAft>
              <a:buFont typeface="Wingdings" panose="05000000000000000000" pitchFamily="2" charset="2"/>
              <a:buChar char="§"/>
              <a:defRPr sz="1600">
                <a:solidFill>
                  <a:schemeClr val="bg1"/>
                </a:solidFill>
                <a:latin typeface="Times New Roman" panose="02020603050405020304" pitchFamily="18" charset="0"/>
                <a:cs typeface="Times New Roman" panose="02020603050405020304" pitchFamily="18" charset="0"/>
              </a:defRPr>
            </a:lvl4pPr>
            <a:lvl5pPr marL="2057400" indent="-228600">
              <a:spcBef>
                <a:spcPts val="600"/>
              </a:spcBef>
              <a:spcAft>
                <a:spcPts val="600"/>
              </a:spcAft>
              <a:buFont typeface="Wingdings" panose="05000000000000000000" pitchFamily="2" charset="2"/>
              <a:buChar char="§"/>
              <a:defRPr sz="1400">
                <a:solidFill>
                  <a:schemeClr val="bg1"/>
                </a:solidFill>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93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2" name="TextBox 11" descr="Sponsor Logo" title="Sponsor Logo">
            <a:extLst>
              <a:ext uri="{FF2B5EF4-FFF2-40B4-BE49-F238E27FC236}">
                <a16:creationId xmlns:a16="http://schemas.microsoft.com/office/drawing/2014/main" id="{0AADA4AF-5C25-4EA4-B43E-D8B810C9522B}"/>
              </a:ext>
            </a:extLst>
          </p:cNvPr>
          <p:cNvSpPr txBox="1"/>
          <p:nvPr userDrawn="1"/>
        </p:nvSpPr>
        <p:spPr>
          <a:xfrm>
            <a:off x="6756400" y="6061460"/>
            <a:ext cx="2057400" cy="621347"/>
          </a:xfrm>
          <a:prstGeom prst="rect">
            <a:avLst/>
          </a:prstGeom>
          <a:noFill/>
          <a:ln w="38100">
            <a:solidFill>
              <a:schemeClr val="tx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defPPr>
              <a:defRPr lang="en-US"/>
            </a:defPPr>
            <a:lvl1pPr algn="ctr">
              <a:defRPr sz="1200">
                <a:solidFill>
                  <a:srgbClr val="C0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800" b="1">
                <a:solidFill>
                  <a:srgbClr val="FF0000"/>
                </a:solidFill>
                <a:latin typeface="Times New Roman" panose="02020603050405020304" pitchFamily="18" charset="0"/>
                <a:cs typeface="Times New Roman" panose="02020603050405020304" pitchFamily="18" charset="0"/>
              </a:rPr>
              <a:t>Sponsor Logo</a:t>
            </a:r>
          </a:p>
        </p:txBody>
      </p:sp>
      <p:pic>
        <p:nvPicPr>
          <p:cNvPr id="13" name="Picture 12">
            <a:extLst>
              <a:ext uri="{FF2B5EF4-FFF2-40B4-BE49-F238E27FC236}">
                <a16:creationId xmlns:a16="http://schemas.microsoft.com/office/drawing/2014/main" id="{60DE9170-169D-9A41-8A01-53C99D9194B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4285" y="6052094"/>
            <a:ext cx="2253454" cy="656837"/>
          </a:xfrm>
          <a:prstGeom prst="rect">
            <a:avLst/>
          </a:prstGeom>
        </p:spPr>
      </p:pic>
    </p:spTree>
  </p:cSld>
  <p:clrMap bg1="dk2" tx1="lt1" bg2="dk1" tx2="lt2" accent1="accent1" accent2="accent2" accent3="accent3" accent4="accent4" accent5="accent5" accent6="accent6" hlink="hlink" folHlink="folHlink"/>
  <p:sldLayoutIdLst>
    <p:sldLayoutId id="2147483742" r:id="rId1"/>
    <p:sldLayoutId id="2147483743" r:id="rId2"/>
    <p:sldLayoutId id="2147483754" r:id="rId3"/>
    <p:sldLayoutId id="2147483744" r:id="rId4"/>
    <p:sldLayoutId id="2147483746" r:id="rId5"/>
    <p:sldLayoutId id="2147483747" r:id="rId6"/>
    <p:sldLayoutId id="2147483761" r:id="rId7"/>
  </p:sldLayoutIdLst>
  <p:hf hdr="0"/>
  <p:txStyles>
    <p:titleStyle>
      <a:lvl1pPr algn="l" rtl="0" eaLnBrk="0" fontAlgn="base" hangingPunct="0">
        <a:spcBef>
          <a:spcPct val="0"/>
        </a:spcBef>
        <a:spcAft>
          <a:spcPct val="0"/>
        </a:spcAft>
        <a:defRPr sz="4200" kern="1200">
          <a:solidFill>
            <a:srgbClr val="003366"/>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p:titleStyle>
    <p:bodyStyle>
      <a:lvl1pPr marL="233363" indent="-233363" algn="l" rtl="0" eaLnBrk="0" fontAlgn="base" hangingPunct="0">
        <a:spcBef>
          <a:spcPct val="60000"/>
        </a:spcBef>
        <a:spcAft>
          <a:spcPct val="0"/>
        </a:spcAft>
        <a:buClr>
          <a:srgbClr val="B0B1B3"/>
        </a:buClr>
        <a:buFont typeface="Wingdings" panose="05000000000000000000" pitchFamily="2" charset="2"/>
        <a:buChar char="§"/>
        <a:defRPr sz="2200" kern="1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2pPr>
      <a:lvl3pPr marL="909638"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3pPr>
      <a:lvl4pPr marL="1258888" indent="-231775" algn="l" rtl="0" eaLnBrk="0" fontAlgn="base" hangingPunct="0">
        <a:spcBef>
          <a:spcPct val="30000"/>
        </a:spcBef>
        <a:spcAft>
          <a:spcPct val="0"/>
        </a:spcAft>
        <a:buClr>
          <a:srgbClr val="B0B1B3"/>
        </a:buClr>
        <a:buFont typeface="Wingdings" panose="05000000000000000000" pitchFamily="2" charset="2"/>
        <a:buChar char="§"/>
        <a:defRPr sz="1700" kern="1200">
          <a:solidFill>
            <a:srgbClr val="EFF7FF"/>
          </a:solidFill>
          <a:latin typeface="+mn-lt"/>
          <a:ea typeface="+mn-ea"/>
          <a:cs typeface="+mn-cs"/>
        </a:defRPr>
      </a:lvl4pPr>
      <a:lvl5pPr marL="1598613" indent="-222250" algn="l" rtl="0" eaLnBrk="0" fontAlgn="base" hangingPunct="0">
        <a:spcBef>
          <a:spcPct val="30000"/>
        </a:spcBef>
        <a:spcAft>
          <a:spcPct val="0"/>
        </a:spcAft>
        <a:buClr>
          <a:srgbClr val="B0B1B3"/>
        </a:buClr>
        <a:buFont typeface="Wingdings" panose="05000000000000000000" pitchFamily="2" charset="2"/>
        <a:buChar char="§"/>
        <a:defRPr sz="2000" kern="1200">
          <a:solidFill>
            <a:srgbClr val="EFF7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699"/>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34F5A1-3FB9-401A-AA66-81FC9E115DC9}"/>
              </a:ext>
            </a:extLst>
          </p:cNvPr>
          <p:cNvSpPr txBox="1">
            <a:spLocks/>
          </p:cNvSpPr>
          <p:nvPr userDrawn="1"/>
        </p:nvSpPr>
        <p:spPr bwMode="auto">
          <a:xfrm>
            <a:off x="315913" y="0"/>
            <a:ext cx="7469187" cy="105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200" kern="1200">
                <a:solidFill>
                  <a:srgbClr val="00307F"/>
                </a:solidFill>
                <a:latin typeface="+mj-lt"/>
                <a:ea typeface="+mj-ea"/>
                <a:cs typeface="+mj-cs"/>
              </a:defRPr>
            </a:lvl1pPr>
            <a:lvl2pPr algn="l" rtl="0" eaLnBrk="0" fontAlgn="base" hangingPunct="0">
              <a:spcBef>
                <a:spcPct val="0"/>
              </a:spcBef>
              <a:spcAft>
                <a:spcPct val="0"/>
              </a:spcAft>
              <a:defRPr sz="4200">
                <a:solidFill>
                  <a:srgbClr val="EFF7FF"/>
                </a:solidFill>
                <a:latin typeface="Times New Roman" panose="02020603050405020304" pitchFamily="18" charset="0"/>
              </a:defRPr>
            </a:lvl2pPr>
            <a:lvl3pPr algn="l" rtl="0" eaLnBrk="0" fontAlgn="base" hangingPunct="0">
              <a:spcBef>
                <a:spcPct val="0"/>
              </a:spcBef>
              <a:spcAft>
                <a:spcPct val="0"/>
              </a:spcAft>
              <a:defRPr sz="4200">
                <a:solidFill>
                  <a:srgbClr val="EFF7FF"/>
                </a:solidFill>
                <a:latin typeface="Times New Roman" panose="02020603050405020304" pitchFamily="18" charset="0"/>
              </a:defRPr>
            </a:lvl3pPr>
            <a:lvl4pPr algn="l" rtl="0" eaLnBrk="0" fontAlgn="base" hangingPunct="0">
              <a:spcBef>
                <a:spcPct val="0"/>
              </a:spcBef>
              <a:spcAft>
                <a:spcPct val="0"/>
              </a:spcAft>
              <a:defRPr sz="4200">
                <a:solidFill>
                  <a:srgbClr val="EFF7FF"/>
                </a:solidFill>
                <a:latin typeface="Times New Roman" panose="02020603050405020304" pitchFamily="18" charset="0"/>
              </a:defRPr>
            </a:lvl4pPr>
            <a:lvl5pPr algn="l" rtl="0" eaLnBrk="0" fontAlgn="base" hangingPunct="0">
              <a:spcBef>
                <a:spcPct val="0"/>
              </a:spcBef>
              <a:spcAft>
                <a:spcPct val="0"/>
              </a:spcAft>
              <a:defRPr sz="4200">
                <a:solidFill>
                  <a:srgbClr val="EFF7FF"/>
                </a:solidFill>
                <a:latin typeface="Times New Roman" panose="02020603050405020304" pitchFamily="18" charset="0"/>
              </a:defRPr>
            </a:lvl5pPr>
            <a:lvl6pPr marL="457200" algn="l" rtl="0" eaLnBrk="0" fontAlgn="base" hangingPunct="0">
              <a:spcBef>
                <a:spcPct val="0"/>
              </a:spcBef>
              <a:spcAft>
                <a:spcPct val="0"/>
              </a:spcAft>
              <a:defRPr sz="4200">
                <a:solidFill>
                  <a:srgbClr val="EFF7FF"/>
                </a:solidFill>
                <a:latin typeface="Times New Roman" panose="02020603050405020304" pitchFamily="18" charset="0"/>
              </a:defRPr>
            </a:lvl6pPr>
            <a:lvl7pPr marL="914400" algn="l" rtl="0" eaLnBrk="0" fontAlgn="base" hangingPunct="0">
              <a:spcBef>
                <a:spcPct val="0"/>
              </a:spcBef>
              <a:spcAft>
                <a:spcPct val="0"/>
              </a:spcAft>
              <a:defRPr sz="4200">
                <a:solidFill>
                  <a:srgbClr val="EFF7FF"/>
                </a:solidFill>
                <a:latin typeface="Times New Roman" panose="02020603050405020304" pitchFamily="18" charset="0"/>
              </a:defRPr>
            </a:lvl7pPr>
            <a:lvl8pPr marL="1371600" algn="l" rtl="0" eaLnBrk="0" fontAlgn="base" hangingPunct="0">
              <a:spcBef>
                <a:spcPct val="0"/>
              </a:spcBef>
              <a:spcAft>
                <a:spcPct val="0"/>
              </a:spcAft>
              <a:defRPr sz="4200">
                <a:solidFill>
                  <a:srgbClr val="EFF7FF"/>
                </a:solidFill>
                <a:latin typeface="Times New Roman" panose="02020603050405020304" pitchFamily="18" charset="0"/>
              </a:defRPr>
            </a:lvl8pPr>
            <a:lvl9pPr marL="1828800" algn="l" rtl="0" eaLnBrk="0" fontAlgn="base" hangingPunct="0">
              <a:spcBef>
                <a:spcPct val="0"/>
              </a:spcBef>
              <a:spcAft>
                <a:spcPct val="0"/>
              </a:spcAft>
              <a:defRPr sz="4200">
                <a:solidFill>
                  <a:srgbClr val="EFF7FF"/>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200" b="0" i="0" u="none" strike="noStrike" kern="1200" cap="none" spc="0" normalizeH="0" baseline="0" noProof="0">
              <a:ln>
                <a:noFill/>
              </a:ln>
              <a:solidFill>
                <a:schemeClr val="bg1"/>
              </a:solidFill>
              <a:effectLst/>
              <a:uLnTx/>
              <a:uFillTx/>
              <a:latin typeface="Times New Roman"/>
              <a:ea typeface="+mj-ea"/>
              <a:cs typeface="+mj-cs"/>
            </a:endParaRPr>
          </a:p>
        </p:txBody>
      </p:sp>
      <p:sp>
        <p:nvSpPr>
          <p:cNvPr id="10" name="Content Placeholder 2">
            <a:extLst>
              <a:ext uri="{FF2B5EF4-FFF2-40B4-BE49-F238E27FC236}">
                <a16:creationId xmlns:a16="http://schemas.microsoft.com/office/drawing/2014/main" id="{BD809ADB-79A2-4162-9419-CAC7DD327145}"/>
              </a:ext>
            </a:extLst>
          </p:cNvPr>
          <p:cNvSpPr txBox="1">
            <a:spLocks/>
          </p:cNvSpPr>
          <p:nvPr userDrawn="1"/>
        </p:nvSpPr>
        <p:spPr>
          <a:xfrm>
            <a:off x="723900" y="1295400"/>
            <a:ext cx="7886700" cy="4351338"/>
          </a:xfrm>
          <a:prstGeom prst="rect">
            <a:avLst/>
          </a:prstGeom>
        </p:spPr>
        <p:txBody>
          <a:bodyPr/>
          <a:lst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defTabSz="914400" rtl="0" eaLnBrk="1" latinLnBrk="0" hangingPunct="1">
              <a:lnSpc>
                <a:spcPct val="90000"/>
              </a:lnSpc>
              <a:spcBef>
                <a:spcPts val="600"/>
              </a:spcBef>
              <a:spcAft>
                <a:spcPts val="600"/>
              </a:spcAft>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defTabSz="914400" rtl="0" eaLnBrk="1" latinLnBrk="0" hangingPunct="1">
              <a:lnSpc>
                <a:spcPct val="90000"/>
              </a:lnSpc>
              <a:spcBef>
                <a:spcPts val="600"/>
              </a:spcBef>
              <a:spcAft>
                <a:spcPts val="600"/>
              </a:spcAft>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90000"/>
              </a:lnSpc>
              <a:spcBef>
                <a:spcPts val="600"/>
              </a:spcBef>
              <a:spcAft>
                <a:spcPts val="600"/>
              </a:spcAft>
              <a:buClr>
                <a:srgbClr val="B0B1B3"/>
              </a:buClr>
              <a:buSzTx/>
              <a:buFont typeface="Wingdings" panose="05000000000000000000" pitchFamily="2" charset="2"/>
              <a:buChar char="§"/>
              <a:tabLst/>
              <a:defRPr/>
            </a:pPr>
            <a:endParaRPr lang="en-US" sz="2200" kern="1200" noProof="0">
              <a:solidFill>
                <a:schemeClr val="bg1"/>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9113553"/>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fbi.gov/image-repository/cyber-header.jpg/image_view_fullscreen"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pixabay.com/en/server-room-datacenter-network-leds-nigh-90389/"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000" i="1" dirty="0">
                <a:solidFill>
                  <a:schemeClr val="tx1"/>
                </a:solidFill>
                <a:ea typeface="+mn-ea"/>
                <a:cs typeface="+mn-cs"/>
              </a:rPr>
              <a:t>Department of Homeland Security</a:t>
            </a:r>
            <a:br>
              <a:rPr lang="en-US" sz="2000" i="1" dirty="0">
                <a:solidFill>
                  <a:schemeClr val="tx1"/>
                </a:solidFill>
                <a:ea typeface="+mn-ea"/>
                <a:cs typeface="+mn-cs"/>
              </a:rPr>
            </a:br>
            <a:r>
              <a:rPr lang="en-US" sz="2000" i="1" dirty="0">
                <a:solidFill>
                  <a:schemeClr val="tx1"/>
                </a:solidFill>
                <a:ea typeface="+mn-ea"/>
                <a:cs typeface="+mn-cs"/>
              </a:rPr>
              <a:t>Exercise Starter Kit </a:t>
            </a:r>
          </a:p>
        </p:txBody>
      </p:sp>
      <p:sp>
        <p:nvSpPr>
          <p:cNvPr id="3" name="TextBox 2" descr="Cyber Breach Tabletop Exercise&#10;Exercise Conduct Briefing " title="Cyber Breach Tabletop Exercise">
            <a:extLst>
              <a:ext uri="{FF2B5EF4-FFF2-40B4-BE49-F238E27FC236}">
                <a16:creationId xmlns:a16="http://schemas.microsoft.com/office/drawing/2014/main" id="{BF577B6B-A6DE-4FA6-9C3E-ACDB8D06BE8E}"/>
              </a:ext>
            </a:extLst>
          </p:cNvPr>
          <p:cNvSpPr txBox="1"/>
          <p:nvPr/>
        </p:nvSpPr>
        <p:spPr>
          <a:xfrm>
            <a:off x="304801"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Cyber Breach Tabletop Exercise </a:t>
            </a:r>
          </a:p>
          <a:p>
            <a:r>
              <a:rPr lang="en-US" sz="2800" dirty="0">
                <a:latin typeface="+mj-lt"/>
              </a:rPr>
              <a:t>Exercise Conduct Briefing</a:t>
            </a:r>
          </a:p>
          <a:p>
            <a:pPr>
              <a:spcBef>
                <a:spcPts val="1200"/>
              </a:spcBef>
            </a:pPr>
            <a:r>
              <a:rPr lang="en-US" dirty="0">
                <a:solidFill>
                  <a:srgbClr val="C00000"/>
                </a:solidFill>
                <a:latin typeface="+mj-lt"/>
              </a:rPr>
              <a:t>[Insert Date]</a:t>
            </a:r>
          </a:p>
        </p:txBody>
      </p:sp>
    </p:spTree>
    <p:extLst>
      <p:ext uri="{BB962C8B-B14F-4D97-AF65-F5344CB8AC3E}">
        <p14:creationId xmlns:p14="http://schemas.microsoft.com/office/powerpoint/2010/main" val="141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1902-AAE5-4758-9F01-6D67EB27D453}"/>
              </a:ext>
            </a:extLst>
          </p:cNvPr>
          <p:cNvSpPr>
            <a:spLocks noGrp="1"/>
          </p:cNvSpPr>
          <p:nvPr>
            <p:ph type="title"/>
          </p:nvPr>
        </p:nvSpPr>
        <p:spPr/>
        <p:txBody>
          <a:bodyPr/>
          <a:lstStyle/>
          <a:p>
            <a:r>
              <a:rPr lang="en-US" dirty="0"/>
              <a:t>Exercise Objectives</a:t>
            </a:r>
          </a:p>
        </p:txBody>
      </p:sp>
      <p:sp>
        <p:nvSpPr>
          <p:cNvPr id="3" name="Content Placeholder 2">
            <a:extLst>
              <a:ext uri="{FF2B5EF4-FFF2-40B4-BE49-F238E27FC236}">
                <a16:creationId xmlns:a16="http://schemas.microsoft.com/office/drawing/2014/main" id="{35A8B04E-BD9C-40C3-929B-88BAE6333828}"/>
              </a:ext>
            </a:extLst>
          </p:cNvPr>
          <p:cNvSpPr>
            <a:spLocks noGrp="1"/>
          </p:cNvSpPr>
          <p:nvPr>
            <p:ph idx="1"/>
          </p:nvPr>
        </p:nvSpPr>
        <p:spPr/>
        <p:txBody>
          <a:bodyPr/>
          <a:lstStyle/>
          <a:p>
            <a:pPr marL="457200" lvl="0" indent="-457200">
              <a:spcBef>
                <a:spcPts val="0"/>
              </a:spcBef>
              <a:buFont typeface="+mj-lt"/>
              <a:buAutoNum type="arabicPeriod"/>
            </a:pPr>
            <a:r>
              <a:rPr lang="en-US" sz="1800" b="1" dirty="0">
                <a:solidFill>
                  <a:srgbClr val="000000"/>
                </a:solidFill>
              </a:rPr>
              <a:t>Operational Coordination: </a:t>
            </a:r>
            <a:r>
              <a:rPr lang="en-US" sz="1800" dirty="0"/>
              <a:t>Assess the ability to establish an effective command structure that integrates all critical stakeholders to ensure campus and community resources are used efficiently to respond to and recover from a cyber incident</a:t>
            </a:r>
            <a:endParaRPr lang="en-US" sz="1800" dirty="0">
              <a:solidFill>
                <a:srgbClr val="000000"/>
              </a:solidFill>
            </a:endParaRPr>
          </a:p>
          <a:p>
            <a:pPr marL="457200" lvl="0" indent="-457200">
              <a:spcBef>
                <a:spcPts val="0"/>
              </a:spcBef>
              <a:buFont typeface="+mj-lt"/>
              <a:buAutoNum type="arabicPeriod"/>
            </a:pPr>
            <a:r>
              <a:rPr lang="en-US" sz="1800" b="1" dirty="0">
                <a:solidFill>
                  <a:srgbClr val="000000"/>
                </a:solidFill>
              </a:rPr>
              <a:t>Cybersecurity: </a:t>
            </a:r>
            <a:r>
              <a:rPr lang="en-US" sz="1800" dirty="0">
                <a:solidFill>
                  <a:srgbClr val="000000"/>
                </a:solidFill>
              </a:rPr>
              <a:t>Evaluate existing capabilities to protect and restore electronic systems, networks, information, and services from damage, unauthorized use, and exploitation during a cyber incident</a:t>
            </a:r>
          </a:p>
          <a:p>
            <a:pPr marL="457200" lvl="0" indent="-457200">
              <a:spcBef>
                <a:spcPts val="0"/>
              </a:spcBef>
              <a:buFont typeface="+mj-lt"/>
              <a:buAutoNum type="arabicPeriod"/>
            </a:pPr>
            <a:r>
              <a:rPr lang="en-US" sz="1800" b="1" dirty="0">
                <a:solidFill>
                  <a:srgbClr val="000000"/>
                </a:solidFill>
              </a:rPr>
              <a:t>Situational Awareness: </a:t>
            </a:r>
            <a:r>
              <a:rPr lang="en-US" sz="1800" dirty="0">
                <a:solidFill>
                  <a:srgbClr val="000000"/>
                </a:solidFill>
              </a:rPr>
              <a:t>Examine the ability to provide timely and relevant information regarding the cyber incident to critical campus and community decision-makers</a:t>
            </a:r>
          </a:p>
          <a:p>
            <a:pPr marL="457200" lvl="0" indent="-457200">
              <a:spcBef>
                <a:spcPts val="0"/>
              </a:spcBef>
              <a:buFont typeface="+mj-lt"/>
              <a:buAutoNum type="arabicPeriod"/>
            </a:pPr>
            <a:r>
              <a:rPr lang="en-US" sz="1800" b="1" dirty="0">
                <a:solidFill>
                  <a:srgbClr val="000000"/>
                </a:solidFill>
              </a:rPr>
              <a:t>Public Information and Warning: </a:t>
            </a:r>
            <a:r>
              <a:rPr lang="en-US" sz="1800" dirty="0">
                <a:solidFill>
                  <a:srgbClr val="000000"/>
                </a:solidFill>
              </a:rPr>
              <a:t>Assess the ability to deliver coordinated, actionable, and timely information to critical partners and stakeholders when faced with a cyber incident targeting institutional operations</a:t>
            </a:r>
          </a:p>
          <a:p>
            <a:endParaRPr lang="en-US" dirty="0"/>
          </a:p>
        </p:txBody>
      </p:sp>
      <p:sp>
        <p:nvSpPr>
          <p:cNvPr id="4" name="Slide Number Placeholder 3">
            <a:extLst>
              <a:ext uri="{FF2B5EF4-FFF2-40B4-BE49-F238E27FC236}">
                <a16:creationId xmlns:a16="http://schemas.microsoft.com/office/drawing/2014/main" id="{BD966918-F5B9-4023-943D-CB7AD2308964}"/>
              </a:ext>
            </a:extLst>
          </p:cNvPr>
          <p:cNvSpPr>
            <a:spLocks noGrp="1"/>
          </p:cNvSpPr>
          <p:nvPr>
            <p:ph type="sldNum" sz="quarter" idx="10"/>
          </p:nvPr>
        </p:nvSpPr>
        <p:spPr/>
        <p:txBody>
          <a:bodyPr/>
          <a:lstStyle/>
          <a:p>
            <a:pPr>
              <a:defRPr/>
            </a:pPr>
            <a:fld id="{711C7190-9AC8-425E-9BFB-53B55D98068D}" type="slidenum">
              <a:rPr lang="en-US" altLang="en-US" smtClean="0"/>
              <a:pPr>
                <a:defRPr/>
              </a:pPr>
              <a:t>10</a:t>
            </a:fld>
            <a:endParaRPr lang="en-US" altLang="en-US"/>
          </a:p>
        </p:txBody>
      </p:sp>
    </p:spTree>
    <p:extLst>
      <p:ext uri="{BB962C8B-B14F-4D97-AF65-F5344CB8AC3E}">
        <p14:creationId xmlns:p14="http://schemas.microsoft.com/office/powerpoint/2010/main" val="63232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3BE2-5EF0-4719-A341-169852D2483F}"/>
              </a:ext>
            </a:extLst>
          </p:cNvPr>
          <p:cNvSpPr>
            <a:spLocks noGrp="1"/>
          </p:cNvSpPr>
          <p:nvPr>
            <p:ph type="title"/>
          </p:nvPr>
        </p:nvSpPr>
        <p:spPr>
          <a:xfrm>
            <a:off x="315913" y="0"/>
            <a:ext cx="8294687" cy="1050925"/>
          </a:xfrm>
        </p:spPr>
        <p:txBody>
          <a:bodyPr/>
          <a:lstStyle/>
          <a:p>
            <a:r>
              <a:rPr lang="en-US" dirty="0"/>
              <a:t>Participant Roles and Responsibilities</a:t>
            </a:r>
          </a:p>
        </p:txBody>
      </p:sp>
      <p:sp>
        <p:nvSpPr>
          <p:cNvPr id="3" name="Content Placeholder 2">
            <a:extLst>
              <a:ext uri="{FF2B5EF4-FFF2-40B4-BE49-F238E27FC236}">
                <a16:creationId xmlns:a16="http://schemas.microsoft.com/office/drawing/2014/main" id="{8A5B092C-D053-42BD-9D39-45A5D3010B9F}"/>
              </a:ext>
            </a:extLst>
          </p:cNvPr>
          <p:cNvSpPr>
            <a:spLocks noGrp="1"/>
          </p:cNvSpPr>
          <p:nvPr>
            <p:ph idx="1"/>
          </p:nvPr>
        </p:nvSpPr>
        <p:spPr/>
        <p:txBody>
          <a:bodyPr/>
          <a:lstStyle/>
          <a:p>
            <a:r>
              <a:rPr lang="en-US" b="1" dirty="0"/>
              <a:t>Facilitator: </a:t>
            </a:r>
            <a:r>
              <a:rPr lang="en-US" dirty="0"/>
              <a:t>Provides situation updates and facilitates discussions</a:t>
            </a:r>
          </a:p>
          <a:p>
            <a:r>
              <a:rPr lang="en-US" b="1" dirty="0"/>
              <a:t>Players: </a:t>
            </a:r>
            <a:r>
              <a:rPr lang="en-US" dirty="0"/>
              <a:t>Respond to the situation presented based on current plans, policies, and procedures</a:t>
            </a:r>
          </a:p>
          <a:p>
            <a:r>
              <a:rPr lang="en-US" b="1" dirty="0"/>
              <a:t>Observers: </a:t>
            </a:r>
            <a:r>
              <a:rPr lang="en-US" dirty="0"/>
              <a:t>Visit or view selected segments of the exercise without directly engaging in exercise discussions</a:t>
            </a:r>
          </a:p>
          <a:p>
            <a:r>
              <a:rPr lang="en-US" b="1" dirty="0"/>
              <a:t>Support Staff: </a:t>
            </a:r>
            <a:r>
              <a:rPr lang="en-US" dirty="0"/>
              <a:t>Performs administrative and logistical support during the exercise (e.g., registration) </a:t>
            </a:r>
          </a:p>
          <a:p>
            <a:r>
              <a:rPr lang="en-US" dirty="0">
                <a:solidFill>
                  <a:srgbClr val="C00000"/>
                </a:solidFill>
              </a:rPr>
              <a:t>[Insert additional participant roles as appropriate]</a:t>
            </a:r>
          </a:p>
        </p:txBody>
      </p:sp>
      <p:sp>
        <p:nvSpPr>
          <p:cNvPr id="5" name="Slide Number Placeholder 4">
            <a:extLst>
              <a:ext uri="{FF2B5EF4-FFF2-40B4-BE49-F238E27FC236}">
                <a16:creationId xmlns:a16="http://schemas.microsoft.com/office/drawing/2014/main" id="{25DCB233-B1EF-4307-AC9D-738F98BEA4C0}"/>
              </a:ext>
            </a:extLst>
          </p:cNvPr>
          <p:cNvSpPr>
            <a:spLocks noGrp="1"/>
          </p:cNvSpPr>
          <p:nvPr>
            <p:ph type="sldNum" sz="quarter" idx="10"/>
          </p:nvPr>
        </p:nvSpPr>
        <p:spPr/>
        <p:txBody>
          <a:bodyPr/>
          <a:lstStyle/>
          <a:p>
            <a:pPr>
              <a:defRPr/>
            </a:pPr>
            <a:fld id="{711C7190-9AC8-425E-9BFB-53B55D98068D}" type="slidenum">
              <a:rPr lang="en-US" altLang="en-US" smtClean="0"/>
              <a:pPr>
                <a:defRPr/>
              </a:pPr>
              <a:t>11</a:t>
            </a:fld>
            <a:endParaRPr lang="en-US" altLang="en-US"/>
          </a:p>
        </p:txBody>
      </p:sp>
    </p:spTree>
    <p:extLst>
      <p:ext uri="{BB962C8B-B14F-4D97-AF65-F5344CB8AC3E}">
        <p14:creationId xmlns:p14="http://schemas.microsoft.com/office/powerpoint/2010/main" val="3234382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5DBF-814C-44B3-82A7-58E814C116E1}"/>
              </a:ext>
            </a:extLst>
          </p:cNvPr>
          <p:cNvSpPr>
            <a:spLocks noGrp="1"/>
          </p:cNvSpPr>
          <p:nvPr>
            <p:ph type="title"/>
          </p:nvPr>
        </p:nvSpPr>
        <p:spPr/>
        <p:txBody>
          <a:bodyPr/>
          <a:lstStyle/>
          <a:p>
            <a:r>
              <a:rPr lang="en-US" dirty="0"/>
              <a:t>Participating Organizations</a:t>
            </a:r>
          </a:p>
        </p:txBody>
      </p:sp>
      <p:sp>
        <p:nvSpPr>
          <p:cNvPr id="3" name="Content Placeholder 2">
            <a:extLst>
              <a:ext uri="{FF2B5EF4-FFF2-40B4-BE49-F238E27FC236}">
                <a16:creationId xmlns:a16="http://schemas.microsoft.com/office/drawing/2014/main" id="{81AE860B-0DC4-4802-ADC2-A0CB75ACAA7D}"/>
              </a:ext>
            </a:extLst>
          </p:cNvPr>
          <p:cNvSpPr>
            <a:spLocks noGrp="1"/>
          </p:cNvSpPr>
          <p:nvPr>
            <p:ph idx="1"/>
          </p:nvPr>
        </p:nvSpPr>
        <p:spPr/>
        <p:txBody>
          <a:bodyPr/>
          <a:lstStyle/>
          <a:p>
            <a:r>
              <a:rPr lang="en-US" dirty="0">
                <a:solidFill>
                  <a:srgbClr val="C00000"/>
                </a:solidFill>
              </a:rPr>
              <a:t>[Insert Participating Organization]</a:t>
            </a:r>
          </a:p>
          <a:p>
            <a:pPr lvl="1"/>
            <a:r>
              <a:rPr lang="en-US" dirty="0">
                <a:solidFill>
                  <a:srgbClr val="C00000"/>
                </a:solidFill>
              </a:rPr>
              <a:t>[Insert Participating Sub-Organization]</a:t>
            </a:r>
          </a:p>
          <a:p>
            <a:r>
              <a:rPr lang="en-US" dirty="0">
                <a:solidFill>
                  <a:srgbClr val="C00000"/>
                </a:solidFill>
              </a:rPr>
              <a:t>[Insert Participating Organization]</a:t>
            </a:r>
          </a:p>
          <a:p>
            <a:pPr lvl="1"/>
            <a:r>
              <a:rPr lang="en-US" dirty="0">
                <a:solidFill>
                  <a:srgbClr val="C00000"/>
                </a:solidFill>
              </a:rPr>
              <a:t>[Insert Participating Sub-Organization]</a:t>
            </a:r>
          </a:p>
          <a:p>
            <a:r>
              <a:rPr lang="en-US" dirty="0">
                <a:solidFill>
                  <a:srgbClr val="C00000"/>
                </a:solidFill>
              </a:rPr>
              <a:t>[Insert Participating Organization]</a:t>
            </a:r>
          </a:p>
          <a:p>
            <a:pPr lvl="1"/>
            <a:r>
              <a:rPr lang="en-US" dirty="0">
                <a:solidFill>
                  <a:srgbClr val="C00000"/>
                </a:solidFill>
              </a:rPr>
              <a:t>[Insert Participating Sub-Organization]</a:t>
            </a:r>
          </a:p>
          <a:p>
            <a:pPr marL="347662" lvl="1" indent="0">
              <a:buNone/>
            </a:pPr>
            <a:endParaRPr lang="en-US" dirty="0">
              <a:solidFill>
                <a:srgbClr val="FF0000"/>
              </a:solidFill>
            </a:endParaRPr>
          </a:p>
        </p:txBody>
      </p:sp>
      <p:sp>
        <p:nvSpPr>
          <p:cNvPr id="5" name="Slide Number Placeholder 4">
            <a:extLst>
              <a:ext uri="{FF2B5EF4-FFF2-40B4-BE49-F238E27FC236}">
                <a16:creationId xmlns:a16="http://schemas.microsoft.com/office/drawing/2014/main" id="{6D56FC6B-E772-4B1B-9673-008BED9C0209}"/>
              </a:ext>
            </a:extLst>
          </p:cNvPr>
          <p:cNvSpPr>
            <a:spLocks noGrp="1"/>
          </p:cNvSpPr>
          <p:nvPr>
            <p:ph type="sldNum" sz="quarter" idx="10"/>
          </p:nvPr>
        </p:nvSpPr>
        <p:spPr/>
        <p:txBody>
          <a:bodyPr/>
          <a:lstStyle/>
          <a:p>
            <a:pPr>
              <a:defRPr/>
            </a:pPr>
            <a:fld id="{711C7190-9AC8-425E-9BFB-53B55D98068D}" type="slidenum">
              <a:rPr lang="en-US" altLang="en-US" smtClean="0"/>
              <a:pPr>
                <a:defRPr/>
              </a:pPr>
              <a:t>12</a:t>
            </a:fld>
            <a:endParaRPr lang="en-US" altLang="en-US"/>
          </a:p>
        </p:txBody>
      </p:sp>
    </p:spTree>
    <p:extLst>
      <p:ext uri="{BB962C8B-B14F-4D97-AF65-F5344CB8AC3E}">
        <p14:creationId xmlns:p14="http://schemas.microsoft.com/office/powerpoint/2010/main" val="223089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3294-E90B-4280-A6D6-463964520092}"/>
              </a:ext>
            </a:extLst>
          </p:cNvPr>
          <p:cNvSpPr>
            <a:spLocks noGrp="1"/>
          </p:cNvSpPr>
          <p:nvPr>
            <p:ph type="title"/>
          </p:nvPr>
        </p:nvSpPr>
        <p:spPr/>
        <p:txBody>
          <a:bodyPr/>
          <a:lstStyle/>
          <a:p>
            <a:r>
              <a:rPr lang="en-US" dirty="0"/>
              <a:t>Exercise Guidelines </a:t>
            </a:r>
          </a:p>
        </p:txBody>
      </p:sp>
      <p:sp>
        <p:nvSpPr>
          <p:cNvPr id="3" name="Content Placeholder 2">
            <a:extLst>
              <a:ext uri="{FF2B5EF4-FFF2-40B4-BE49-F238E27FC236}">
                <a16:creationId xmlns:a16="http://schemas.microsoft.com/office/drawing/2014/main" id="{B57BA993-BA99-4FDD-AFE0-6AEB2BDB36FE}"/>
              </a:ext>
            </a:extLst>
          </p:cNvPr>
          <p:cNvSpPr>
            <a:spLocks noGrp="1"/>
          </p:cNvSpPr>
          <p:nvPr>
            <p:ph idx="1"/>
          </p:nvPr>
        </p:nvSpPr>
        <p:spPr/>
        <p:txBody>
          <a:bodyPr/>
          <a:lstStyle/>
          <a:p>
            <a:r>
              <a:rPr lang="en-US" dirty="0"/>
              <a:t>This exercise is being conducted in an </a:t>
            </a:r>
            <a:r>
              <a:rPr lang="en-US" b="1" dirty="0"/>
              <a:t>open, low-stress, no-fault environment</a:t>
            </a:r>
            <a:r>
              <a:rPr lang="en-US" dirty="0"/>
              <a:t>; varying viewpoints, even disagreements, are expected</a:t>
            </a:r>
          </a:p>
          <a:p>
            <a:r>
              <a:rPr lang="en-US" dirty="0"/>
              <a:t>Act in real-world roles for your institution or organization when considering the scenario</a:t>
            </a:r>
          </a:p>
          <a:p>
            <a:r>
              <a:rPr lang="en-US" dirty="0"/>
              <a:t>Decisions are </a:t>
            </a:r>
            <a:r>
              <a:rPr lang="en-US" b="1" dirty="0"/>
              <a:t>not precedent-setting</a:t>
            </a:r>
            <a:r>
              <a:rPr lang="en-US" dirty="0"/>
              <a:t>; this is an open discussion</a:t>
            </a:r>
          </a:p>
          <a:p>
            <a:r>
              <a:rPr lang="en-US" dirty="0"/>
              <a:t>The focus should be on </a:t>
            </a:r>
            <a:r>
              <a:rPr lang="en-US" b="1" dirty="0"/>
              <a:t>identifying suggestions and recommended actions</a:t>
            </a:r>
            <a:r>
              <a:rPr lang="en-US" dirty="0"/>
              <a:t> for improving preparedness, response, and recovery efforts</a:t>
            </a:r>
          </a:p>
          <a:p>
            <a:r>
              <a:rPr lang="en-US" dirty="0">
                <a:solidFill>
                  <a:srgbClr val="C00000"/>
                </a:solidFill>
              </a:rPr>
              <a:t>[Insert any additional guidelines that may be relevant to the exercise]</a:t>
            </a:r>
          </a:p>
        </p:txBody>
      </p:sp>
      <p:sp>
        <p:nvSpPr>
          <p:cNvPr id="5" name="Slide Number Placeholder 4">
            <a:extLst>
              <a:ext uri="{FF2B5EF4-FFF2-40B4-BE49-F238E27FC236}">
                <a16:creationId xmlns:a16="http://schemas.microsoft.com/office/drawing/2014/main" id="{45B2FEF7-DD7B-4A46-825D-E5623B7E3723}"/>
              </a:ext>
            </a:extLst>
          </p:cNvPr>
          <p:cNvSpPr>
            <a:spLocks noGrp="1"/>
          </p:cNvSpPr>
          <p:nvPr>
            <p:ph type="sldNum" sz="quarter" idx="10"/>
          </p:nvPr>
        </p:nvSpPr>
        <p:spPr/>
        <p:txBody>
          <a:bodyPr/>
          <a:lstStyle/>
          <a:p>
            <a:pPr>
              <a:defRPr/>
            </a:pPr>
            <a:fld id="{711C7190-9AC8-425E-9BFB-53B55D98068D}" type="slidenum">
              <a:rPr lang="en-US" altLang="en-US" smtClean="0"/>
              <a:pPr>
                <a:defRPr/>
              </a:pPr>
              <a:t>13</a:t>
            </a:fld>
            <a:endParaRPr lang="en-US" altLang="en-US"/>
          </a:p>
        </p:txBody>
      </p:sp>
    </p:spTree>
    <p:extLst>
      <p:ext uri="{BB962C8B-B14F-4D97-AF65-F5344CB8AC3E}">
        <p14:creationId xmlns:p14="http://schemas.microsoft.com/office/powerpoint/2010/main" val="285299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4D32-EA2C-4128-AA7A-B84092716461}"/>
              </a:ext>
            </a:extLst>
          </p:cNvPr>
          <p:cNvSpPr>
            <a:spLocks noGrp="1"/>
          </p:cNvSpPr>
          <p:nvPr>
            <p:ph type="title"/>
          </p:nvPr>
        </p:nvSpPr>
        <p:spPr/>
        <p:txBody>
          <a:bodyPr/>
          <a:lstStyle/>
          <a:p>
            <a:r>
              <a:rPr lang="en-US" dirty="0"/>
              <a:t>Assumptions and Artificialities</a:t>
            </a:r>
          </a:p>
        </p:txBody>
      </p:sp>
      <p:sp>
        <p:nvSpPr>
          <p:cNvPr id="3" name="Content Placeholder 2">
            <a:extLst>
              <a:ext uri="{FF2B5EF4-FFF2-40B4-BE49-F238E27FC236}">
                <a16:creationId xmlns:a16="http://schemas.microsoft.com/office/drawing/2014/main" id="{6542C996-97C9-434A-8E4D-4FC29212E059}"/>
              </a:ext>
            </a:extLst>
          </p:cNvPr>
          <p:cNvSpPr>
            <a:spLocks noGrp="1"/>
          </p:cNvSpPr>
          <p:nvPr>
            <p:ph idx="1"/>
          </p:nvPr>
        </p:nvSpPr>
        <p:spPr/>
        <p:txBody>
          <a:bodyPr/>
          <a:lstStyle/>
          <a:p>
            <a:r>
              <a:rPr lang="en-US" sz="2000" dirty="0"/>
              <a:t>The exercise </a:t>
            </a:r>
            <a:r>
              <a:rPr lang="en-US" sz="2000" b="1" dirty="0"/>
              <a:t>scenario is plausible</a:t>
            </a:r>
            <a:r>
              <a:rPr lang="en-US" sz="2000" dirty="0"/>
              <a:t> and events occur as they are presented </a:t>
            </a:r>
          </a:p>
          <a:p>
            <a:r>
              <a:rPr lang="en-US" sz="2000" dirty="0"/>
              <a:t>Players will use </a:t>
            </a:r>
            <a:r>
              <a:rPr lang="en-US" sz="2000" b="1" dirty="0"/>
              <a:t>existing plans, policies, procedures, and resources </a:t>
            </a:r>
            <a:r>
              <a:rPr lang="en-US" sz="2000" dirty="0"/>
              <a:t>to guide responses</a:t>
            </a:r>
          </a:p>
          <a:p>
            <a:r>
              <a:rPr lang="en-US" sz="2000" dirty="0"/>
              <a:t>There is </a:t>
            </a:r>
            <a:r>
              <a:rPr lang="en-US" sz="2000" b="1" dirty="0"/>
              <a:t>no “hidden agenda” </a:t>
            </a:r>
            <a:r>
              <a:rPr lang="en-US" sz="2000" dirty="0"/>
              <a:t>nor are there any trick questions </a:t>
            </a:r>
          </a:p>
          <a:p>
            <a:r>
              <a:rPr lang="en-US" sz="2000" dirty="0"/>
              <a:t>The scenario assumes certain player actions as it moves through each phase; players should first discuss the actions stipulated by the scenario</a:t>
            </a:r>
          </a:p>
          <a:p>
            <a:r>
              <a:rPr lang="en-US" sz="2000" dirty="0"/>
              <a:t>Players are welcome to engage in </a:t>
            </a:r>
            <a:r>
              <a:rPr lang="en-US" sz="2000" b="1" dirty="0"/>
              <a:t>“what if” discussions </a:t>
            </a:r>
            <a:r>
              <a:rPr lang="en-US" sz="2000" dirty="0"/>
              <a:t>of alternative scenario conditions </a:t>
            </a:r>
          </a:p>
          <a:p>
            <a:r>
              <a:rPr lang="en-US" sz="2000" dirty="0">
                <a:solidFill>
                  <a:srgbClr val="C00000"/>
                </a:solidFill>
              </a:rPr>
              <a:t>[Insert any additional assumptions or artificialities that may be relevant to the exercise]</a:t>
            </a:r>
          </a:p>
        </p:txBody>
      </p:sp>
      <p:sp>
        <p:nvSpPr>
          <p:cNvPr id="5" name="Slide Number Placeholder 4">
            <a:extLst>
              <a:ext uri="{FF2B5EF4-FFF2-40B4-BE49-F238E27FC236}">
                <a16:creationId xmlns:a16="http://schemas.microsoft.com/office/drawing/2014/main" id="{0F307D8F-F6BA-4C76-A042-EE1C56CF9E6D}"/>
              </a:ext>
            </a:extLst>
          </p:cNvPr>
          <p:cNvSpPr>
            <a:spLocks noGrp="1"/>
          </p:cNvSpPr>
          <p:nvPr>
            <p:ph type="sldNum" sz="quarter" idx="10"/>
          </p:nvPr>
        </p:nvSpPr>
        <p:spPr/>
        <p:txBody>
          <a:bodyPr/>
          <a:lstStyle/>
          <a:p>
            <a:pPr>
              <a:defRPr/>
            </a:pPr>
            <a:fld id="{711C7190-9AC8-425E-9BFB-53B55D98068D}" type="slidenum">
              <a:rPr lang="en-US" altLang="en-US" smtClean="0"/>
              <a:pPr>
                <a:defRPr/>
              </a:pPr>
              <a:t>14</a:t>
            </a:fld>
            <a:endParaRPr lang="en-US" altLang="en-US"/>
          </a:p>
        </p:txBody>
      </p:sp>
    </p:spTree>
    <p:extLst>
      <p:ext uri="{BB962C8B-B14F-4D97-AF65-F5344CB8AC3E}">
        <p14:creationId xmlns:p14="http://schemas.microsoft.com/office/powerpoint/2010/main" val="92759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A1709-FD30-4F76-BD3B-D631E7FF09AB}"/>
              </a:ext>
            </a:extLst>
          </p:cNvPr>
          <p:cNvSpPr>
            <a:spLocks noGrp="1"/>
          </p:cNvSpPr>
          <p:nvPr>
            <p:ph type="title"/>
          </p:nvPr>
        </p:nvSpPr>
        <p:spPr/>
        <p:txBody>
          <a:bodyPr/>
          <a:lstStyle/>
          <a:p>
            <a:r>
              <a:rPr lang="en-US" sz="5400" dirty="0"/>
              <a:t>Start of Exercise</a:t>
            </a:r>
          </a:p>
        </p:txBody>
      </p:sp>
      <p:sp>
        <p:nvSpPr>
          <p:cNvPr id="3" name="Slide Number Placeholder 2">
            <a:extLst>
              <a:ext uri="{FF2B5EF4-FFF2-40B4-BE49-F238E27FC236}">
                <a16:creationId xmlns:a16="http://schemas.microsoft.com/office/drawing/2014/main" id="{C0FC333C-6E71-4CF5-B38E-50190D835617}"/>
              </a:ext>
            </a:extLst>
          </p:cNvPr>
          <p:cNvSpPr>
            <a:spLocks noGrp="1"/>
          </p:cNvSpPr>
          <p:nvPr>
            <p:ph type="sldNum" sz="quarter" idx="10"/>
          </p:nvPr>
        </p:nvSpPr>
        <p:spPr/>
        <p:txBody>
          <a:bodyPr/>
          <a:lstStyle/>
          <a:p>
            <a:pPr>
              <a:defRPr/>
            </a:pPr>
            <a:fld id="{BB727DF1-B45D-4B1C-B6A4-B449F2C0AC69}" type="slidenum">
              <a:rPr lang="en-US" altLang="en-US" smtClean="0"/>
              <a:pPr>
                <a:defRPr/>
              </a:pPr>
              <a:t>15</a:t>
            </a:fld>
            <a:endParaRPr lang="en-US" altLang="en-US"/>
          </a:p>
        </p:txBody>
      </p:sp>
    </p:spTree>
    <p:extLst>
      <p:ext uri="{BB962C8B-B14F-4D97-AF65-F5344CB8AC3E}">
        <p14:creationId xmlns:p14="http://schemas.microsoft.com/office/powerpoint/2010/main" val="20368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39E5-FDC4-4747-9D0E-6ACAF616B973}"/>
              </a:ext>
            </a:extLst>
          </p:cNvPr>
          <p:cNvSpPr>
            <a:spLocks noGrp="1"/>
          </p:cNvSpPr>
          <p:nvPr>
            <p:ph type="title"/>
          </p:nvPr>
        </p:nvSpPr>
        <p:spPr/>
        <p:txBody>
          <a:bodyPr/>
          <a:lstStyle/>
          <a:p>
            <a:r>
              <a:rPr lang="en-US" sz="5400" dirty="0"/>
              <a:t>Module 1: Initial Response</a:t>
            </a:r>
            <a:endParaRPr lang="en-US" dirty="0"/>
          </a:p>
        </p:txBody>
      </p:sp>
      <p:sp>
        <p:nvSpPr>
          <p:cNvPr id="3" name="Slide Number Placeholder 2">
            <a:extLst>
              <a:ext uri="{FF2B5EF4-FFF2-40B4-BE49-F238E27FC236}">
                <a16:creationId xmlns:a16="http://schemas.microsoft.com/office/drawing/2014/main" id="{86541112-EBE5-4247-9466-4B7FE9ED4960}"/>
              </a:ext>
            </a:extLst>
          </p:cNvPr>
          <p:cNvSpPr>
            <a:spLocks noGrp="1"/>
          </p:cNvSpPr>
          <p:nvPr>
            <p:ph type="sldNum" sz="quarter" idx="10"/>
          </p:nvPr>
        </p:nvSpPr>
        <p:spPr/>
        <p:txBody>
          <a:bodyPr/>
          <a:lstStyle/>
          <a:p>
            <a:pPr>
              <a:defRPr/>
            </a:pPr>
            <a:fld id="{BB727DF1-B45D-4B1C-B6A4-B449F2C0AC69}" type="slidenum">
              <a:rPr lang="en-US" altLang="en-US" smtClean="0"/>
              <a:pPr>
                <a:defRPr/>
              </a:pPr>
              <a:t>16</a:t>
            </a:fld>
            <a:endParaRPr lang="en-US" altLang="en-US"/>
          </a:p>
        </p:txBody>
      </p:sp>
    </p:spTree>
    <p:extLst>
      <p:ext uri="{BB962C8B-B14F-4D97-AF65-F5344CB8AC3E}">
        <p14:creationId xmlns:p14="http://schemas.microsoft.com/office/powerpoint/2010/main" val="117404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Background</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p:txBody>
          <a:bodyPr/>
          <a:lstStyle/>
          <a:p>
            <a:r>
              <a:rPr lang="en-US" sz="2000" dirty="0"/>
              <a:t>In recent years, malicious cyber actors have targeted colleges and universities with cybercrime activities</a:t>
            </a:r>
          </a:p>
          <a:p>
            <a:r>
              <a:rPr lang="en-US" sz="2000" dirty="0"/>
              <a:t>An additional emerging threat facing institutions of higher education includes cyber espionage in an attempt to gain access to scientific and medical research as well as potentially sensitive government and private-sector research information</a:t>
            </a:r>
          </a:p>
          <a:p>
            <a:r>
              <a:rPr lang="en-US" sz="2000" dirty="0"/>
              <a:t>College and university networks may present an easier target for cyber espionage actors due to multiple levels of connectivity and accessibility </a:t>
            </a:r>
          </a:p>
          <a:p>
            <a:r>
              <a:rPr lang="en-US" sz="2000" dirty="0"/>
              <a:t>Furthermore, they present an easier target due to lower cyber security awareness among students, faculty, and staff</a:t>
            </a:r>
          </a:p>
          <a:p>
            <a:endParaRPr lang="en-US" sz="2000" dirty="0">
              <a:highlight>
                <a:srgbClr val="FFFF00"/>
              </a:highlight>
            </a:endParaRP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BE7BDC9A-BB44-4671-A0BF-D90E00273B2C}"/>
              </a:ext>
            </a:extLst>
          </p:cNvPr>
          <p:cNvSpPr>
            <a:spLocks noGrp="1"/>
          </p:cNvSpPr>
          <p:nvPr>
            <p:ph type="sldNum" sz="quarter" idx="10"/>
          </p:nvPr>
        </p:nvSpPr>
        <p:spPr/>
        <p:txBody>
          <a:bodyPr/>
          <a:lstStyle/>
          <a:p>
            <a:pPr>
              <a:defRPr/>
            </a:pPr>
            <a:fld id="{711C7190-9AC8-425E-9BFB-53B55D98068D}" type="slidenum">
              <a:rPr lang="en-US" altLang="en-US" smtClean="0"/>
              <a:pPr>
                <a:defRPr/>
              </a:pPr>
              <a:t>17</a:t>
            </a:fld>
            <a:endParaRPr lang="en-US" altLang="en-US"/>
          </a:p>
        </p:txBody>
      </p:sp>
    </p:spTree>
    <p:extLst>
      <p:ext uri="{BB962C8B-B14F-4D97-AF65-F5344CB8AC3E}">
        <p14:creationId xmlns:p14="http://schemas.microsoft.com/office/powerpoint/2010/main" val="107348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1: Scenario Overview </a:t>
            </a:r>
          </a:p>
        </p:txBody>
      </p:sp>
      <p:sp>
        <p:nvSpPr>
          <p:cNvPr id="3" name="Rectangle 2">
            <a:extLst>
              <a:ext uri="{FF2B5EF4-FFF2-40B4-BE49-F238E27FC236}">
                <a16:creationId xmlns:a16="http://schemas.microsoft.com/office/drawing/2014/main" id="{63071F70-1F2A-4BD6-B9D6-EF41E6385195}"/>
              </a:ext>
            </a:extLst>
          </p:cNvPr>
          <p:cNvSpPr/>
          <p:nvPr/>
        </p:nvSpPr>
        <p:spPr>
          <a:xfrm>
            <a:off x="723900" y="1295400"/>
            <a:ext cx="4572000" cy="1815882"/>
          </a:xfrm>
          <a:prstGeom prst="rect">
            <a:avLst/>
          </a:prstGeom>
        </p:spPr>
        <p:txBody>
          <a:bodyPr>
            <a:spAutoFit/>
          </a:bodyPr>
          <a:lstStyle/>
          <a:p>
            <a:pPr lvl="0">
              <a:spcBef>
                <a:spcPts val="600"/>
              </a:spcBef>
              <a:spcAft>
                <a:spcPts val="600"/>
              </a:spcAft>
              <a:buClr>
                <a:srgbClr val="B0B1B3"/>
              </a:buClr>
            </a:pPr>
            <a:r>
              <a:rPr lang="en-US" sz="2200" b="1" dirty="0">
                <a:solidFill>
                  <a:srgbClr val="C00000"/>
                </a:solidFill>
                <a:latin typeface="Times New Roman" panose="02020603050405020304" pitchFamily="18" charset="0"/>
                <a:cs typeface="Times New Roman" panose="02020603050405020304" pitchFamily="18" charset="0"/>
              </a:rPr>
              <a:t>[Insert Date and Time]</a:t>
            </a:r>
          </a:p>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Your institution’s Chief Information Security Officer is contacted by a Special Agent from the Cyber Division at the FBI</a:t>
            </a:r>
          </a:p>
        </p:txBody>
      </p:sp>
      <p:pic>
        <p:nvPicPr>
          <p:cNvPr id="7" name="picture" descr="Cyber Security Personnel">
            <a:hlinkClick r:id="rId2"/>
            <a:extLst>
              <a:ext uri="{FF2B5EF4-FFF2-40B4-BE49-F238E27FC236}">
                <a16:creationId xmlns:a16="http://schemas.microsoft.com/office/drawing/2014/main" id="{FA2E2ADD-63A7-4AD7-88F3-E4ECF8D879A8}"/>
              </a:ext>
            </a:extLst>
          </p:cNvPr>
          <p:cNvPicPr/>
          <p:nvPr/>
        </p:nvPicPr>
        <p:blipFill>
          <a:blip r:embed="rId3">
            <a:extLst>
              <a:ext uri="{28A0092B-C50C-407E-A947-70E740481C1C}">
                <a14:useLocalDpi xmlns:a14="http://schemas.microsoft.com/office/drawing/2010/main" val="0"/>
              </a:ext>
            </a:extLst>
          </a:blip>
          <a:srcRect/>
          <a:stretch/>
        </p:blipFill>
        <p:spPr>
          <a:xfrm>
            <a:off x="5731409" y="1518441"/>
            <a:ext cx="2291282" cy="152602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EB8DCDD5-0B68-428B-BBD7-CDCE2A98C6E3}"/>
              </a:ext>
            </a:extLst>
          </p:cNvPr>
          <p:cNvSpPr/>
          <p:nvPr/>
        </p:nvSpPr>
        <p:spPr>
          <a:xfrm>
            <a:off x="723900" y="3166700"/>
            <a:ext cx="7505700" cy="2092881"/>
          </a:xfrm>
          <a:prstGeom prst="rect">
            <a:avLst/>
          </a:prstGeom>
        </p:spPr>
        <p:txBody>
          <a:bodyPr wrap="square">
            <a:spAutoFit/>
          </a:bodyPr>
          <a:lstStyle/>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The agent states that a cyber attack has been launched against your institution’s network by an outside entity and currently the duration, scope, and source of the attack is not clear</a:t>
            </a:r>
          </a:p>
          <a:p>
            <a:pPr marL="233363" lvl="0"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An initial investigation reveals the presence of an advanced persistent threat (APT) that appears to be consistent with malware known to be associated with other university attacks </a:t>
            </a:r>
          </a:p>
        </p:txBody>
      </p:sp>
      <p:sp>
        <p:nvSpPr>
          <p:cNvPr id="2" name="Slide Number Placeholder 1">
            <a:extLst>
              <a:ext uri="{FF2B5EF4-FFF2-40B4-BE49-F238E27FC236}">
                <a16:creationId xmlns:a16="http://schemas.microsoft.com/office/drawing/2014/main" id="{8739FD87-ADC8-487B-B927-15DCBCEDCBA3}"/>
              </a:ext>
              <a:ext uri="{C183D7F6-B498-43B3-948B-1728B52AA6E4}">
                <adec:decorative xmlns:adec="http://schemas.microsoft.com/office/drawing/2017/decorative" val="0"/>
              </a:ext>
            </a:extLst>
          </p:cNvPr>
          <p:cNvSpPr>
            <a:spLocks noGrp="1"/>
          </p:cNvSpPr>
          <p:nvPr>
            <p:ph type="sldNum" sz="quarter" idx="10"/>
          </p:nvPr>
        </p:nvSpPr>
        <p:spPr/>
        <p:txBody>
          <a:bodyPr/>
          <a:lstStyle/>
          <a:p>
            <a:pPr>
              <a:defRPr/>
            </a:pPr>
            <a:fld id="{711C7190-9AC8-425E-9BFB-53B55D98068D}" type="slidenum">
              <a:rPr lang="en-US" altLang="en-US" smtClean="0"/>
              <a:pPr>
                <a:defRPr/>
              </a:pPr>
              <a:t>18</a:t>
            </a:fld>
            <a:endParaRPr lang="en-US" altLang="en-US"/>
          </a:p>
        </p:txBody>
      </p:sp>
    </p:spTree>
    <p:extLst>
      <p:ext uri="{BB962C8B-B14F-4D97-AF65-F5344CB8AC3E}">
        <p14:creationId xmlns:p14="http://schemas.microsoft.com/office/powerpoint/2010/main" val="3654443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94687" cy="1050925"/>
          </a:xfrm>
        </p:spPr>
        <p:txBody>
          <a:bodyPr/>
          <a:lstStyle/>
          <a:p>
            <a:r>
              <a:rPr lang="en-US" dirty="0"/>
              <a:t>Module 1: Scenario Overview (cont.)</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1828800"/>
          </a:xfrm>
        </p:spPr>
        <p:txBody>
          <a:bodyPr/>
          <a:lstStyle/>
          <a:p>
            <a:pPr marL="0" indent="0">
              <a:buNone/>
            </a:pPr>
            <a:r>
              <a:rPr lang="en-US" b="1" dirty="0">
                <a:solidFill>
                  <a:srgbClr val="C00000"/>
                </a:solidFill>
              </a:rPr>
              <a:t>[Insert Date and Time + 4 Hours]</a:t>
            </a:r>
          </a:p>
          <a:p>
            <a:r>
              <a:rPr lang="en-US" sz="2000" dirty="0"/>
              <a:t>By this time, evidence determines the attack was initiated three months prior, providing attackers with unlimited access to networks, databases, servers, and other sensitive resources associated with various departments and colleges </a:t>
            </a:r>
          </a:p>
          <a:p>
            <a:endParaRPr lang="en-US" sz="2000" dirty="0">
              <a:highlight>
                <a:srgbClr val="FFFF00"/>
              </a:highlight>
            </a:endParaRPr>
          </a:p>
          <a:p>
            <a:pPr marL="0" indent="0">
              <a:buNone/>
            </a:pPr>
            <a:endParaRPr lang="en-US" sz="2000" dirty="0">
              <a:highlight>
                <a:srgbClr val="FFFF00"/>
              </a:highlight>
            </a:endParaRPr>
          </a:p>
        </p:txBody>
      </p:sp>
      <p:sp>
        <p:nvSpPr>
          <p:cNvPr id="8" name="Content Placeholder 5">
            <a:extLst>
              <a:ext uri="{FF2B5EF4-FFF2-40B4-BE49-F238E27FC236}">
                <a16:creationId xmlns:a16="http://schemas.microsoft.com/office/drawing/2014/main" id="{E26A0A32-EC08-4B64-B656-7BE03F957B2D}"/>
              </a:ext>
            </a:extLst>
          </p:cNvPr>
          <p:cNvSpPr txBox="1">
            <a:spLocks/>
          </p:cNvSpPr>
          <p:nvPr/>
        </p:nvSpPr>
        <p:spPr>
          <a:xfrm>
            <a:off x="723900" y="3124200"/>
            <a:ext cx="4076700" cy="2767013"/>
          </a:xfrm>
          <a:prstGeom prst="rect">
            <a:avLst/>
          </a:prstGeom>
        </p:spPr>
        <p:txBody>
          <a:bodyPr/>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While exfiltration of data cannot be confirmed, it is reasonable to assume that sensitive information has been compromised</a:t>
            </a:r>
          </a:p>
          <a:p>
            <a:r>
              <a:rPr lang="en-US" sz="2000" dirty="0"/>
              <a:t>A thorough analysis of the entire institution network has been initiated but may take a day or more to complete</a:t>
            </a:r>
          </a:p>
          <a:p>
            <a:endParaRPr lang="en-US" sz="2000" dirty="0">
              <a:highlight>
                <a:srgbClr val="FFFF00"/>
              </a:highlight>
            </a:endParaRPr>
          </a:p>
          <a:p>
            <a:pPr marL="0" indent="0">
              <a:buFont typeface="Wingdings" panose="05000000000000000000" pitchFamily="2" charset="2"/>
              <a:buNone/>
            </a:pPr>
            <a:endParaRPr lang="en-US" sz="2000" dirty="0">
              <a:highlight>
                <a:srgbClr val="FFFF00"/>
              </a:highlight>
            </a:endParaRPr>
          </a:p>
        </p:txBody>
      </p:sp>
      <p:pic>
        <p:nvPicPr>
          <p:cNvPr id="1026" name="Picture 2" descr="Code Image&#10;&#10;This image shows several lines of coding">
            <a:extLst>
              <a:ext uri="{FF2B5EF4-FFF2-40B4-BE49-F238E27FC236}">
                <a16:creationId xmlns:a16="http://schemas.microsoft.com/office/drawing/2014/main" id="{69F344E6-1D85-4E34-91BA-67A97228C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261827" y="3095883"/>
            <a:ext cx="3043973" cy="203164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7AC0685-BE7A-4D9F-B62E-8AA452095CAB}"/>
              </a:ext>
            </a:extLst>
          </p:cNvPr>
          <p:cNvSpPr>
            <a:spLocks noGrp="1"/>
          </p:cNvSpPr>
          <p:nvPr>
            <p:ph type="sldNum" sz="quarter" idx="10"/>
          </p:nvPr>
        </p:nvSpPr>
        <p:spPr/>
        <p:txBody>
          <a:bodyPr/>
          <a:lstStyle/>
          <a:p>
            <a:pPr>
              <a:defRPr/>
            </a:pPr>
            <a:fld id="{711C7190-9AC8-425E-9BFB-53B55D98068D}" type="slidenum">
              <a:rPr lang="en-US" altLang="en-US" smtClean="0"/>
              <a:pPr>
                <a:defRPr/>
              </a:pPr>
              <a:t>19</a:t>
            </a:fld>
            <a:endParaRPr lang="en-US" altLang="en-US"/>
          </a:p>
        </p:txBody>
      </p:sp>
    </p:spTree>
    <p:extLst>
      <p:ext uri="{BB962C8B-B14F-4D97-AF65-F5344CB8AC3E}">
        <p14:creationId xmlns:p14="http://schemas.microsoft.com/office/powerpoint/2010/main" val="318304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BF88-E9DA-47E6-B501-C7DF73EE5914}"/>
              </a:ext>
            </a:extLst>
          </p:cNvPr>
          <p:cNvSpPr>
            <a:spLocks noGrp="1"/>
          </p:cNvSpPr>
          <p:nvPr>
            <p:ph type="title"/>
          </p:nvPr>
        </p:nvSpPr>
        <p:spPr/>
        <p:txBody>
          <a:bodyPr/>
          <a:lstStyle/>
          <a:p>
            <a:r>
              <a:rPr lang="en-US" dirty="0"/>
              <a:t>READ FIRST</a:t>
            </a:r>
          </a:p>
        </p:txBody>
      </p:sp>
      <p:sp>
        <p:nvSpPr>
          <p:cNvPr id="3" name="Text Placeholder 2">
            <a:extLst>
              <a:ext uri="{FF2B5EF4-FFF2-40B4-BE49-F238E27FC236}">
                <a16:creationId xmlns:a16="http://schemas.microsoft.com/office/drawing/2014/main" id="{B7169E69-451B-47E7-B1C8-D3B58E0E23A9}"/>
              </a:ext>
            </a:extLst>
          </p:cNvPr>
          <p:cNvSpPr>
            <a:spLocks noGrp="1"/>
          </p:cNvSpPr>
          <p:nvPr>
            <p:ph type="body" sz="quarter" idx="10"/>
          </p:nvPr>
        </p:nvSpPr>
        <p:spPr/>
        <p:txBody>
          <a:bodyPr/>
          <a:lstStyle/>
          <a:p>
            <a:pPr marL="233363" lvl="0" indent="-233363" eaLnBrk="0" fontAlgn="base" hangingPunct="0">
              <a:lnSpc>
                <a:spcPct val="100000"/>
              </a:lnSpc>
              <a:buClr>
                <a:srgbClr val="B0B1B3"/>
              </a:buClr>
            </a:pPr>
            <a:r>
              <a:rPr lang="en-US" dirty="0">
                <a:solidFill>
                  <a:srgbClr val="FFFFFF"/>
                </a:solidFill>
              </a:rPr>
              <a:t>The purpose of this Exercise Conduct Briefing is to provide a baseline exercise document that institutions of higher education can use to assess their emergency plans, policies, and procedures</a:t>
            </a:r>
          </a:p>
          <a:p>
            <a:pPr marL="233363" lvl="0" indent="-233363" eaLnBrk="0" fontAlgn="base" hangingPunct="0">
              <a:lnSpc>
                <a:spcPct val="100000"/>
              </a:lnSpc>
              <a:buClr>
                <a:srgbClr val="B0B1B3"/>
              </a:buClr>
            </a:pPr>
            <a:r>
              <a:rPr lang="en-US" dirty="0">
                <a:solidFill>
                  <a:srgbClr val="FFFFFF"/>
                </a:solidFill>
              </a:rPr>
              <a:t>The sample content contained in this document can be tailored as necessary by filling in all </a:t>
            </a:r>
            <a:r>
              <a:rPr lang="en-US" dirty="0">
                <a:solidFill>
                  <a:srgbClr val="C00000"/>
                </a:solidFill>
              </a:rPr>
              <a:t>[bracketed content that is highlighted in red]</a:t>
            </a:r>
          </a:p>
          <a:p>
            <a:pPr marL="233363" lvl="0" indent="-233363" eaLnBrk="0" fontAlgn="base" hangingPunct="0">
              <a:lnSpc>
                <a:spcPct val="100000"/>
              </a:lnSpc>
              <a:buClr>
                <a:srgbClr val="B0B1B3"/>
              </a:buClr>
            </a:pPr>
            <a:r>
              <a:rPr lang="en-US" dirty="0">
                <a:solidFill>
                  <a:srgbClr val="FFFFFF"/>
                </a:solidFill>
              </a:rPr>
              <a:t>To insert the sponsoring organization’s logo, navigate to the “View” menu and select “Slide Master”</a:t>
            </a:r>
          </a:p>
          <a:p>
            <a:pPr marL="233363" lvl="0" indent="-233363" eaLnBrk="0" fontAlgn="base" hangingPunct="0">
              <a:lnSpc>
                <a:spcPct val="100000"/>
              </a:lnSpc>
              <a:buClr>
                <a:srgbClr val="B0B1B3"/>
              </a:buClr>
            </a:pPr>
            <a:r>
              <a:rPr lang="en-US" dirty="0">
                <a:solidFill>
                  <a:srgbClr val="FFFFFF"/>
                </a:solidFill>
              </a:rPr>
              <a:t>This briefing is to be used in tandem with the Cyber Breach Situation Manual and Facilitator Guide so any changes made to this briefing will need to be aligned with those documents</a:t>
            </a:r>
          </a:p>
          <a:p>
            <a:endParaRPr lang="en-US" dirty="0"/>
          </a:p>
        </p:txBody>
      </p:sp>
      <p:sp>
        <p:nvSpPr>
          <p:cNvPr id="4" name="TextBox 3">
            <a:extLst>
              <a:ext uri="{FF2B5EF4-FFF2-40B4-BE49-F238E27FC236}">
                <a16:creationId xmlns:a16="http://schemas.microsoft.com/office/drawing/2014/main" id="{04CC62C6-E58F-4FA2-BAEC-36344C94CE17}"/>
              </a:ext>
            </a:extLst>
          </p:cNvPr>
          <p:cNvSpPr txBox="1"/>
          <p:nvPr/>
        </p:nvSpPr>
        <p:spPr>
          <a:xfrm>
            <a:off x="1257300" y="5939135"/>
            <a:ext cx="6629400" cy="461665"/>
          </a:xfrm>
          <a:prstGeom prst="rect">
            <a:avLst/>
          </a:prstGeom>
          <a:noFill/>
        </p:spPr>
        <p:txBody>
          <a:bodyPr wrap="square" rtlCol="0">
            <a:spAutoFit/>
          </a:bodyPr>
          <a:lstStyle/>
          <a:p>
            <a:pPr algn="ctr"/>
            <a:r>
              <a:rPr lang="en-US" b="1">
                <a:solidFill>
                  <a:schemeClr val="bg1"/>
                </a:solidFill>
                <a:latin typeface="Times New Roman" panose="02020603050405020304" pitchFamily="18" charset="0"/>
                <a:cs typeface="Times New Roman" panose="02020603050405020304" pitchFamily="18" charset="0"/>
              </a:rPr>
              <a:t>**Delete slide prior to conduct**</a:t>
            </a:r>
          </a:p>
        </p:txBody>
      </p:sp>
    </p:spTree>
    <p:extLst>
      <p:ext uri="{BB962C8B-B14F-4D97-AF65-F5344CB8AC3E}">
        <p14:creationId xmlns:p14="http://schemas.microsoft.com/office/powerpoint/2010/main" val="202912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 </a:t>
            </a:r>
          </a:p>
          <a:p>
            <a:pPr marL="457200" indent="-457200">
              <a:buFont typeface="+mj-lt"/>
              <a:buAutoNum type="arabicPeriod"/>
            </a:pPr>
            <a:r>
              <a:rPr lang="en-US" sz="2000" dirty="0"/>
              <a:t>What plans, policies, and procedures does your institution have in place to respond to the effects of a data breach? </a:t>
            </a:r>
          </a:p>
          <a:p>
            <a:pPr marL="457200" indent="-457200">
              <a:buFont typeface="+mj-lt"/>
              <a:buAutoNum type="arabicPeriod"/>
            </a:pPr>
            <a:r>
              <a:rPr lang="en-US" sz="2000" dirty="0"/>
              <a:t>What are your institution’s initial priorities?</a:t>
            </a:r>
          </a:p>
          <a:p>
            <a:pPr marL="457200" indent="-457200">
              <a:buFont typeface="+mj-lt"/>
              <a:buAutoNum type="arabicPeriod"/>
            </a:pPr>
            <a:r>
              <a:rPr lang="en-US" sz="2000" dirty="0"/>
              <a:t>How would your institution establish a command structure to coordinate your immediate response efforts?</a:t>
            </a:r>
          </a:p>
          <a:p>
            <a:pPr marL="457200" indent="-457200">
              <a:buFont typeface="+mj-lt"/>
              <a:buAutoNum type="arabicPeriod"/>
            </a:pPr>
            <a:r>
              <a:rPr lang="en-US" sz="2000" dirty="0"/>
              <a:t>What resource gaps could limit your institution’s ability to respond to a cyber attack? </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2F3526CA-BA3A-47AD-9C85-B26B2BE57537}"/>
              </a:ext>
            </a:extLst>
          </p:cNvPr>
          <p:cNvSpPr>
            <a:spLocks noGrp="1"/>
          </p:cNvSpPr>
          <p:nvPr>
            <p:ph type="sldNum" sz="quarter" idx="10"/>
          </p:nvPr>
        </p:nvSpPr>
        <p:spPr/>
        <p:txBody>
          <a:bodyPr/>
          <a:lstStyle/>
          <a:p>
            <a:pPr>
              <a:defRPr/>
            </a:pPr>
            <a:fld id="{711C7190-9AC8-425E-9BFB-53B55D98068D}" type="slidenum">
              <a:rPr lang="en-US" altLang="en-US" smtClean="0"/>
              <a:pPr>
                <a:defRPr/>
              </a:pPr>
              <a:t>20</a:t>
            </a:fld>
            <a:endParaRPr lang="en-US" altLang="en-US"/>
          </a:p>
        </p:txBody>
      </p:sp>
    </p:spTree>
    <p:extLst>
      <p:ext uri="{BB962C8B-B14F-4D97-AF65-F5344CB8AC3E}">
        <p14:creationId xmlns:p14="http://schemas.microsoft.com/office/powerpoint/2010/main" val="718953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Cybersecurity </a:t>
            </a:r>
          </a:p>
          <a:p>
            <a:pPr marL="457200" indent="-457200">
              <a:buFont typeface="+mj-lt"/>
              <a:buAutoNum type="arabicPeriod"/>
            </a:pPr>
            <a:r>
              <a:rPr lang="en-US" sz="2000" dirty="0"/>
              <a:t>Does your institution have a formalized cyber incident response plan? </a:t>
            </a:r>
          </a:p>
          <a:p>
            <a:pPr marL="457200" indent="-457200">
              <a:buFont typeface="+mj-lt"/>
              <a:buAutoNum type="arabicPeriod"/>
            </a:pPr>
            <a:r>
              <a:rPr lang="en-US" sz="2000" dirty="0"/>
              <a:t>Does your institution’s response strategy outline how to align broader response efforts with ongoing security management and IT efforts?</a:t>
            </a:r>
          </a:p>
          <a:p>
            <a:pPr marL="457200" indent="-457200">
              <a:buFont typeface="+mj-lt"/>
              <a:buAutoNum type="arabicPeriod"/>
            </a:pPr>
            <a:r>
              <a:rPr lang="en-US" sz="2000" dirty="0"/>
              <a:t>What steps will your institution take to verify the likelihood of a data breach resulting in the release of PII?</a:t>
            </a:r>
          </a:p>
          <a:p>
            <a:pPr marL="457200" indent="-457200">
              <a:buFont typeface="+mj-lt"/>
              <a:buAutoNum type="arabicPeriod"/>
            </a:pPr>
            <a:r>
              <a:rPr lang="en-US" sz="2000" dirty="0"/>
              <a:t>What measures are in place to protect confidential, personal, financial, and academic information concerning students, faculty, staff, and alumni from a potential cyber incident?</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8C3C2C49-D7B1-4DFC-9510-FAD799C3DF5F}"/>
              </a:ext>
            </a:extLst>
          </p:cNvPr>
          <p:cNvSpPr>
            <a:spLocks noGrp="1"/>
          </p:cNvSpPr>
          <p:nvPr>
            <p:ph type="sldNum" sz="quarter" idx="10"/>
          </p:nvPr>
        </p:nvSpPr>
        <p:spPr/>
        <p:txBody>
          <a:bodyPr/>
          <a:lstStyle/>
          <a:p>
            <a:pPr>
              <a:defRPr/>
            </a:pPr>
            <a:fld id="{711C7190-9AC8-425E-9BFB-53B55D98068D}" type="slidenum">
              <a:rPr lang="en-US" altLang="en-US" smtClean="0"/>
              <a:pPr>
                <a:defRPr/>
              </a:pPr>
              <a:t>21</a:t>
            </a:fld>
            <a:endParaRPr lang="en-US" altLang="en-US"/>
          </a:p>
        </p:txBody>
      </p:sp>
    </p:spTree>
    <p:extLst>
      <p:ext uri="{BB962C8B-B14F-4D97-AF65-F5344CB8AC3E}">
        <p14:creationId xmlns:p14="http://schemas.microsoft.com/office/powerpoint/2010/main" val="4090553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Situational Assessment </a:t>
            </a:r>
          </a:p>
          <a:p>
            <a:pPr marL="457200" indent="-457200">
              <a:buFont typeface="+mj-lt"/>
              <a:buAutoNum type="arabicPeriod"/>
            </a:pPr>
            <a:r>
              <a:rPr lang="en-US" sz="2000" dirty="0"/>
              <a:t>How does your institution collect, verify, and analyze information immediately following awareness of, or notification of a cyber incident?</a:t>
            </a:r>
          </a:p>
          <a:p>
            <a:pPr marL="457200" indent="-457200">
              <a:buFont typeface="+mj-lt"/>
              <a:buAutoNum type="arabicPeriod"/>
            </a:pPr>
            <a:r>
              <a:rPr lang="en-US" sz="2000" dirty="0"/>
              <a:t>How do you conduct initial decision-making and offer decision-making recommendations to senior leadership?</a:t>
            </a:r>
          </a:p>
          <a:p>
            <a:pPr marL="457200" indent="-457200">
              <a:buFont typeface="+mj-lt"/>
              <a:buAutoNum type="arabicPeriod"/>
            </a:pPr>
            <a:r>
              <a:rPr lang="en-US" sz="2000" dirty="0"/>
              <a:t>Do you have identified information requirements that support leadership decision-making processes (e.g., type of cyber incident, scope of incident, numbers of individuals impacted, implementation of cyber response plan)? </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5D02E2A4-1D7B-4E48-9FBC-2403DF4CFEB8}"/>
              </a:ext>
            </a:extLst>
          </p:cNvPr>
          <p:cNvSpPr>
            <a:spLocks noGrp="1"/>
          </p:cNvSpPr>
          <p:nvPr>
            <p:ph type="sldNum" sz="quarter" idx="10"/>
          </p:nvPr>
        </p:nvSpPr>
        <p:spPr/>
        <p:txBody>
          <a:bodyPr/>
          <a:lstStyle/>
          <a:p>
            <a:pPr>
              <a:defRPr/>
            </a:pPr>
            <a:fld id="{711C7190-9AC8-425E-9BFB-53B55D98068D}" type="slidenum">
              <a:rPr lang="en-US" altLang="en-US" smtClean="0"/>
              <a:pPr>
                <a:defRPr/>
              </a:pPr>
              <a:t>22</a:t>
            </a:fld>
            <a:endParaRPr lang="en-US" altLang="en-US"/>
          </a:p>
        </p:txBody>
      </p:sp>
    </p:spTree>
    <p:extLst>
      <p:ext uri="{BB962C8B-B14F-4D97-AF65-F5344CB8AC3E}">
        <p14:creationId xmlns:p14="http://schemas.microsoft.com/office/powerpoint/2010/main" val="249616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1: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219200"/>
            <a:ext cx="7886700" cy="4351338"/>
          </a:xfrm>
        </p:spPr>
        <p:txBody>
          <a:bodyPr/>
          <a:lstStyle/>
          <a:p>
            <a:pPr marL="0" indent="0">
              <a:buNone/>
            </a:pPr>
            <a:r>
              <a:rPr lang="en-US" b="1" dirty="0"/>
              <a:t>Public Information and Warning </a:t>
            </a:r>
          </a:p>
          <a:p>
            <a:pPr marL="457200" indent="-457200">
              <a:buFont typeface="+mj-lt"/>
              <a:buAutoNum type="arabicPeriod"/>
            </a:pPr>
            <a:r>
              <a:rPr lang="en-US" sz="2000" dirty="0"/>
              <a:t>What plans, policies, and procedures does your institution have in place to guide communications with potentially affected parties at this time? </a:t>
            </a:r>
          </a:p>
          <a:p>
            <a:pPr marL="457200" indent="-457200">
              <a:buFont typeface="+mj-lt"/>
              <a:buAutoNum type="arabicPeriod"/>
            </a:pPr>
            <a:r>
              <a:rPr lang="en-US" sz="2000" dirty="0"/>
              <a:t>What individual, office, or department coordinates and delivers your institution’s messaging? </a:t>
            </a:r>
          </a:p>
          <a:p>
            <a:pPr marL="457200" indent="-457200">
              <a:buFont typeface="+mj-lt"/>
              <a:buAutoNum type="arabicPeriod"/>
            </a:pPr>
            <a:r>
              <a:rPr lang="en-US" sz="2000" dirty="0"/>
              <a:t>How will your institution use social media platforms in support of incident communications and messaging? </a:t>
            </a:r>
          </a:p>
          <a:p>
            <a:pPr marL="457200" indent="-457200">
              <a:buFont typeface="+mj-lt"/>
              <a:buAutoNum type="arabicPeriod"/>
            </a:pPr>
            <a:r>
              <a:rPr lang="en-US" sz="2000" dirty="0"/>
              <a:t>At this point in the scenario, would your institution notify non-affected members of the campus community? </a:t>
            </a:r>
          </a:p>
          <a:p>
            <a:pPr marL="457200" indent="-457200">
              <a:buFont typeface="+mj-lt"/>
              <a:buAutoNum type="arabicPeriod"/>
            </a:pPr>
            <a:r>
              <a:rPr lang="en-US" sz="2000" dirty="0">
                <a:solidFill>
                  <a:srgbClr val="FF0000"/>
                </a:solidFill>
              </a:rPr>
              <a:t>[Insert additional discussion questions as appropriate]</a:t>
            </a:r>
          </a:p>
        </p:txBody>
      </p:sp>
      <p:sp>
        <p:nvSpPr>
          <p:cNvPr id="5" name="Slide Number Placeholder 4">
            <a:extLst>
              <a:ext uri="{FF2B5EF4-FFF2-40B4-BE49-F238E27FC236}">
                <a16:creationId xmlns:a16="http://schemas.microsoft.com/office/drawing/2014/main" id="{631EDF73-0AB3-4EE3-BB61-1A665807098F}"/>
              </a:ext>
            </a:extLst>
          </p:cNvPr>
          <p:cNvSpPr>
            <a:spLocks noGrp="1"/>
          </p:cNvSpPr>
          <p:nvPr>
            <p:ph type="sldNum" sz="quarter" idx="10"/>
          </p:nvPr>
        </p:nvSpPr>
        <p:spPr/>
        <p:txBody>
          <a:bodyPr/>
          <a:lstStyle/>
          <a:p>
            <a:pPr>
              <a:defRPr/>
            </a:pPr>
            <a:fld id="{711C7190-9AC8-425E-9BFB-53B55D98068D}" type="slidenum">
              <a:rPr lang="en-US" altLang="en-US" smtClean="0"/>
              <a:pPr>
                <a:defRPr/>
              </a:pPr>
              <a:t>23</a:t>
            </a:fld>
            <a:endParaRPr lang="en-US" altLang="en-US"/>
          </a:p>
        </p:txBody>
      </p:sp>
    </p:spTree>
    <p:extLst>
      <p:ext uri="{BB962C8B-B14F-4D97-AF65-F5344CB8AC3E}">
        <p14:creationId xmlns:p14="http://schemas.microsoft.com/office/powerpoint/2010/main" val="41702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4C34-14DF-4F2C-8020-3445AE7CB2D0}"/>
              </a:ext>
            </a:extLst>
          </p:cNvPr>
          <p:cNvSpPr>
            <a:spLocks noGrp="1"/>
          </p:cNvSpPr>
          <p:nvPr>
            <p:ph type="title"/>
          </p:nvPr>
        </p:nvSpPr>
        <p:spPr/>
        <p:txBody>
          <a:bodyPr/>
          <a:lstStyle/>
          <a:p>
            <a:r>
              <a:rPr lang="en-US" sz="5400" dirty="0"/>
              <a:t>Break</a:t>
            </a:r>
          </a:p>
        </p:txBody>
      </p:sp>
      <p:sp>
        <p:nvSpPr>
          <p:cNvPr id="3" name="Slide Number Placeholder 2">
            <a:extLst>
              <a:ext uri="{FF2B5EF4-FFF2-40B4-BE49-F238E27FC236}">
                <a16:creationId xmlns:a16="http://schemas.microsoft.com/office/drawing/2014/main" id="{F452F10B-F43C-45AB-8296-EA06070E0EFE}"/>
              </a:ext>
            </a:extLst>
          </p:cNvPr>
          <p:cNvSpPr>
            <a:spLocks noGrp="1"/>
          </p:cNvSpPr>
          <p:nvPr>
            <p:ph type="sldNum" sz="quarter" idx="10"/>
          </p:nvPr>
        </p:nvSpPr>
        <p:spPr/>
        <p:txBody>
          <a:bodyPr/>
          <a:lstStyle/>
          <a:p>
            <a:pPr>
              <a:defRPr/>
            </a:pPr>
            <a:fld id="{BB727DF1-B45D-4B1C-B6A4-B449F2C0AC69}" type="slidenum">
              <a:rPr lang="en-US" altLang="en-US" smtClean="0"/>
              <a:pPr>
                <a:defRPr/>
              </a:pPr>
              <a:t>24</a:t>
            </a:fld>
            <a:endParaRPr lang="en-US" altLang="en-US"/>
          </a:p>
        </p:txBody>
      </p:sp>
    </p:spTree>
    <p:extLst>
      <p:ext uri="{BB962C8B-B14F-4D97-AF65-F5344CB8AC3E}">
        <p14:creationId xmlns:p14="http://schemas.microsoft.com/office/powerpoint/2010/main" val="344453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F316-FC0F-44A8-ABFF-B5807410B254}"/>
              </a:ext>
            </a:extLst>
          </p:cNvPr>
          <p:cNvSpPr>
            <a:spLocks noGrp="1"/>
          </p:cNvSpPr>
          <p:nvPr>
            <p:ph type="title"/>
          </p:nvPr>
        </p:nvSpPr>
        <p:spPr>
          <a:xfrm>
            <a:off x="234043" y="2895600"/>
            <a:ext cx="8610600" cy="1143000"/>
          </a:xfrm>
        </p:spPr>
        <p:txBody>
          <a:bodyPr/>
          <a:lstStyle/>
          <a:p>
            <a:r>
              <a:rPr lang="en-US" dirty="0"/>
              <a:t>Module 2: Extended Response</a:t>
            </a:r>
          </a:p>
        </p:txBody>
      </p:sp>
      <p:sp>
        <p:nvSpPr>
          <p:cNvPr id="3" name="Slide Number Placeholder 2">
            <a:extLst>
              <a:ext uri="{FF2B5EF4-FFF2-40B4-BE49-F238E27FC236}">
                <a16:creationId xmlns:a16="http://schemas.microsoft.com/office/drawing/2014/main" id="{D308F473-4F2E-4200-A6E6-ED5ED0D254E2}"/>
              </a:ext>
            </a:extLst>
          </p:cNvPr>
          <p:cNvSpPr>
            <a:spLocks noGrp="1"/>
          </p:cNvSpPr>
          <p:nvPr>
            <p:ph type="sldNum" sz="quarter" idx="10"/>
          </p:nvPr>
        </p:nvSpPr>
        <p:spPr/>
        <p:txBody>
          <a:bodyPr/>
          <a:lstStyle/>
          <a:p>
            <a:pPr>
              <a:defRPr/>
            </a:pPr>
            <a:fld id="{BB727DF1-B45D-4B1C-B6A4-B449F2C0AC69}" type="slidenum">
              <a:rPr lang="en-US" altLang="en-US" smtClean="0"/>
              <a:pPr>
                <a:defRPr/>
              </a:pPr>
              <a:t>25</a:t>
            </a:fld>
            <a:endParaRPr lang="en-US" altLang="en-US"/>
          </a:p>
        </p:txBody>
      </p:sp>
    </p:spTree>
    <p:extLst>
      <p:ext uri="{BB962C8B-B14F-4D97-AF65-F5344CB8AC3E}">
        <p14:creationId xmlns:p14="http://schemas.microsoft.com/office/powerpoint/2010/main" val="269425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2: Scenario Overview </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2245324"/>
          </a:xfrm>
        </p:spPr>
        <p:txBody>
          <a:bodyPr/>
          <a:lstStyle/>
          <a:p>
            <a:pPr marL="0" indent="0">
              <a:buNone/>
            </a:pPr>
            <a:r>
              <a:rPr lang="en-US" b="1" dirty="0">
                <a:solidFill>
                  <a:srgbClr val="C00000"/>
                </a:solidFill>
              </a:rPr>
              <a:t>[Insert Date and Time + 12 Hours]</a:t>
            </a:r>
          </a:p>
          <a:p>
            <a:r>
              <a:rPr lang="en-US" sz="2000" dirty="0"/>
              <a:t>A second intrusion has been detected on your institution’s network</a:t>
            </a:r>
          </a:p>
          <a:p>
            <a:r>
              <a:rPr lang="en-US" sz="2000" dirty="0"/>
              <a:t>During the investigation, a malware variant used to exfiltrate personally identifiable information was discovered on several computers in the Office of Human Resources, the Admissions and Registration Offices, and the Financial Aid and Scholarship Offices</a:t>
            </a:r>
          </a:p>
          <a:p>
            <a:pPr marL="0" indent="0">
              <a:buNone/>
            </a:pPr>
            <a:endParaRPr lang="en-US" sz="2000" dirty="0"/>
          </a:p>
          <a:p>
            <a:endParaRPr lang="en-US" sz="2000" dirty="0"/>
          </a:p>
        </p:txBody>
      </p:sp>
      <p:sp>
        <p:nvSpPr>
          <p:cNvPr id="10" name="Content Placeholder 5">
            <a:extLst>
              <a:ext uri="{FF2B5EF4-FFF2-40B4-BE49-F238E27FC236}">
                <a16:creationId xmlns:a16="http://schemas.microsoft.com/office/drawing/2014/main" id="{9F86F62F-71DD-4C76-854B-A227C26616B2}"/>
              </a:ext>
            </a:extLst>
          </p:cNvPr>
          <p:cNvSpPr txBox="1">
            <a:spLocks/>
          </p:cNvSpPr>
          <p:nvPr/>
        </p:nvSpPr>
        <p:spPr>
          <a:xfrm>
            <a:off x="730827" y="3540724"/>
            <a:ext cx="5517573" cy="2133600"/>
          </a:xfrm>
          <a:prstGeom prst="rect">
            <a:avLst/>
          </a:prstGeom>
        </p:spPr>
        <p:txBody>
          <a:bodyPr anchor="t"/>
          <a:lstStyle>
            <a:lvl1pPr marL="233363" indent="-233363" algn="l" rtl="0" eaLnBrk="0" fontAlgn="base" hangingPunct="0">
              <a:spcBef>
                <a:spcPts val="600"/>
              </a:spcBef>
              <a:spcAft>
                <a:spcPts val="600"/>
              </a:spcAft>
              <a:buClr>
                <a:srgbClr val="B0B1B3"/>
              </a:buClr>
              <a:buFont typeface="Wingdings" panose="05000000000000000000" pitchFamily="2" charset="2"/>
              <a:buChar char="§"/>
              <a:defRPr sz="2200" kern="1200">
                <a:solidFill>
                  <a:srgbClr val="050000"/>
                </a:solidFill>
                <a:latin typeface="Times New Roman" panose="02020603050405020304" pitchFamily="18" charset="0"/>
                <a:ea typeface="+mn-ea"/>
                <a:cs typeface="Times New Roman" panose="02020603050405020304" pitchFamily="18" charset="0"/>
              </a:defRPr>
            </a:lvl1pPr>
            <a:lvl2pPr marL="571500" indent="-223838" algn="l" rtl="0" eaLnBrk="0" fontAlgn="base" hangingPunct="0">
              <a:spcBef>
                <a:spcPts val="600"/>
              </a:spcBef>
              <a:spcAft>
                <a:spcPts val="600"/>
              </a:spcAft>
              <a:buClr>
                <a:srgbClr val="B0B1B3"/>
              </a:buClr>
              <a:buFont typeface="Times New Roman" panose="02020603050405020304" pitchFamily="18" charset="0"/>
              <a:buChar char="–"/>
              <a:defRPr sz="2000" kern="1200">
                <a:solidFill>
                  <a:srgbClr val="050000"/>
                </a:solidFill>
                <a:latin typeface="Times New Roman" panose="02020603050405020304" pitchFamily="18" charset="0"/>
                <a:ea typeface="+mn-ea"/>
                <a:cs typeface="Times New Roman" panose="02020603050405020304" pitchFamily="18" charset="0"/>
              </a:defRPr>
            </a:lvl2pPr>
            <a:lvl3pPr marL="909638" indent="-222250" algn="l" rtl="0" eaLnBrk="0" fontAlgn="base" hangingPunct="0">
              <a:spcBef>
                <a:spcPts val="600"/>
              </a:spcBef>
              <a:spcAft>
                <a:spcPts val="600"/>
              </a:spcAft>
              <a:buClr>
                <a:srgbClr val="B0B1B3"/>
              </a:buClr>
              <a:buFont typeface="Arial" panose="020B0604020202020204" pitchFamily="34" charset="0"/>
              <a:buChar char="•"/>
              <a:defRPr sz="1800" kern="1200">
                <a:solidFill>
                  <a:srgbClr val="050000"/>
                </a:solidFill>
                <a:latin typeface="Times New Roman" panose="02020603050405020304" pitchFamily="18" charset="0"/>
                <a:ea typeface="+mn-ea"/>
                <a:cs typeface="Times New Roman" panose="02020603050405020304" pitchFamily="18" charset="0"/>
              </a:defRPr>
            </a:lvl3pPr>
            <a:lvl4pPr marL="1258888" indent="-231775" algn="l" rtl="0" eaLnBrk="0" fontAlgn="base" hangingPunct="0">
              <a:spcBef>
                <a:spcPts val="600"/>
              </a:spcBef>
              <a:spcAft>
                <a:spcPts val="600"/>
              </a:spcAft>
              <a:buClr>
                <a:srgbClr val="B0B1B3"/>
              </a:buClr>
              <a:buFont typeface="Wingdings" panose="05000000000000000000" pitchFamily="2" charset="2"/>
              <a:buChar char="§"/>
              <a:defRPr sz="1600" kern="1200">
                <a:solidFill>
                  <a:srgbClr val="050000"/>
                </a:solidFill>
                <a:latin typeface="Times New Roman" panose="02020603050405020304" pitchFamily="18" charset="0"/>
                <a:ea typeface="+mn-ea"/>
                <a:cs typeface="Times New Roman" panose="02020603050405020304" pitchFamily="18" charset="0"/>
              </a:defRPr>
            </a:lvl4pPr>
            <a:lvl5pPr marL="1598613" indent="-222250" algn="l" rtl="0" eaLnBrk="0" fontAlgn="base" hangingPunct="0">
              <a:spcBef>
                <a:spcPts val="600"/>
              </a:spcBef>
              <a:spcAft>
                <a:spcPts val="600"/>
              </a:spcAft>
              <a:buClr>
                <a:srgbClr val="B0B1B3"/>
              </a:buClr>
              <a:buFont typeface="Wingdings" panose="05000000000000000000" pitchFamily="2" charset="2"/>
              <a:buChar char="§"/>
              <a:defRPr sz="1400" kern="1200">
                <a:solidFill>
                  <a:srgbClr val="050000"/>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a:solidFill>
                  <a:srgbClr val="C00000"/>
                </a:solidFill>
              </a:rPr>
              <a:t>[Insert Date and Time + 24 Hours]</a:t>
            </a:r>
          </a:p>
          <a:p>
            <a:pPr marL="233045" indent="-233045"/>
            <a:r>
              <a:rPr lang="en-US" sz="2000" dirty="0"/>
              <a:t>A detailed review of internal logging systems indicates stolen employee login credentials may have been used to access databases containing both student and faculty records </a:t>
            </a:r>
          </a:p>
          <a:p>
            <a:pPr marL="233045" indent="-233045"/>
            <a:r>
              <a:rPr lang="en-US" sz="2000" dirty="0"/>
              <a:t>Data appears to have been exfiltrated over several months </a:t>
            </a:r>
          </a:p>
          <a:p>
            <a:pPr marL="0" indent="0">
              <a:buFont typeface="Wingdings" panose="05000000000000000000" pitchFamily="2" charset="2"/>
              <a:buNone/>
            </a:pPr>
            <a:endParaRPr lang="en-US" sz="2000" dirty="0"/>
          </a:p>
          <a:p>
            <a:pPr marL="0" indent="0">
              <a:buNone/>
            </a:pPr>
            <a:endParaRPr lang="en-US" sz="2000" dirty="0"/>
          </a:p>
        </p:txBody>
      </p:sp>
      <p:pic>
        <p:nvPicPr>
          <p:cNvPr id="7" name="Picture 6" descr="Data Center Server Image&#10;&#10;This image shows a data center server ">
            <a:hlinkClick r:id="rId2"/>
            <a:extLst>
              <a:ext uri="{FF2B5EF4-FFF2-40B4-BE49-F238E27FC236}">
                <a16:creationId xmlns:a16="http://schemas.microsoft.com/office/drawing/2014/main" id="{C48AAF5C-CC1E-49EB-8840-4547DC2CA177}"/>
              </a:ext>
            </a:extLst>
          </p:cNvPr>
          <p:cNvPicPr/>
          <p:nvPr/>
        </p:nvPicPr>
        <p:blipFill>
          <a:blip r:embed="rId3">
            <a:extLst>
              <a:ext uri="{28A0092B-C50C-407E-A947-70E740481C1C}">
                <a14:useLocalDpi xmlns:a14="http://schemas.microsoft.com/office/drawing/2010/main" val="0"/>
              </a:ext>
            </a:extLst>
          </a:blip>
          <a:srcRect/>
          <a:stretch/>
        </p:blipFill>
        <p:spPr bwMode="auto">
          <a:xfrm>
            <a:off x="6343650" y="3777362"/>
            <a:ext cx="2171700" cy="1447800"/>
          </a:xfrm>
          <a:prstGeom prst="rect">
            <a:avLst/>
          </a:prstGeom>
          <a:noFill/>
          <a:ln>
            <a:no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87AE3132-F9D1-494A-9DB0-3777A5D63EC9}"/>
              </a:ext>
            </a:extLst>
          </p:cNvPr>
          <p:cNvSpPr>
            <a:spLocks noGrp="1"/>
          </p:cNvSpPr>
          <p:nvPr>
            <p:ph type="sldNum" sz="quarter" idx="10"/>
          </p:nvPr>
        </p:nvSpPr>
        <p:spPr/>
        <p:txBody>
          <a:bodyPr/>
          <a:lstStyle/>
          <a:p>
            <a:pPr>
              <a:defRPr/>
            </a:pPr>
            <a:fld id="{711C7190-9AC8-425E-9BFB-53B55D98068D}" type="slidenum">
              <a:rPr lang="en-US" altLang="en-US" smtClean="0"/>
              <a:pPr>
                <a:defRPr/>
              </a:pPr>
              <a:t>26</a:t>
            </a:fld>
            <a:endParaRPr lang="en-US" altLang="en-US"/>
          </a:p>
        </p:txBody>
      </p:sp>
    </p:spTree>
    <p:extLst>
      <p:ext uri="{BB962C8B-B14F-4D97-AF65-F5344CB8AC3E}">
        <p14:creationId xmlns:p14="http://schemas.microsoft.com/office/powerpoint/2010/main" val="62965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8294687" cy="1050925"/>
          </a:xfrm>
        </p:spPr>
        <p:txBody>
          <a:bodyPr/>
          <a:lstStyle/>
          <a:p>
            <a:r>
              <a:rPr lang="en-US" dirty="0"/>
              <a:t>Module 2: Scenario Overview (cont.)</a:t>
            </a:r>
          </a:p>
        </p:txBody>
      </p:sp>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1295400"/>
            <a:ext cx="7886700" cy="2362200"/>
          </a:xfrm>
        </p:spPr>
        <p:txBody>
          <a:bodyPr/>
          <a:lstStyle/>
          <a:p>
            <a:pPr marL="0" indent="0">
              <a:buNone/>
            </a:pPr>
            <a:r>
              <a:rPr lang="en-US" b="1" dirty="0">
                <a:solidFill>
                  <a:srgbClr val="C00000"/>
                </a:solidFill>
              </a:rPr>
              <a:t>[Insert Date and Time + 36 Hours]</a:t>
            </a:r>
          </a:p>
          <a:p>
            <a:r>
              <a:rPr lang="en-US" sz="2000" dirty="0"/>
              <a:t>Local news outlets begin contacting your public affairs office in response to reports that a data breach has occurred at your institution</a:t>
            </a:r>
          </a:p>
          <a:p>
            <a:r>
              <a:rPr lang="en-US" sz="2000" dirty="0"/>
              <a:t>Reporters note that they have heard that the personal information of hundreds of students, faculty, and staff has been stolen and are requesting more information on the situation</a:t>
            </a:r>
          </a:p>
          <a:p>
            <a:pPr marL="0" indent="0">
              <a:buNone/>
            </a:pPr>
            <a:endParaRPr lang="en-US" sz="2000" dirty="0">
              <a:highlight>
                <a:srgbClr val="FFFF00"/>
              </a:highlight>
            </a:endParaRPr>
          </a:p>
        </p:txBody>
      </p:sp>
      <p:sp>
        <p:nvSpPr>
          <p:cNvPr id="3" name="TextBox 2">
            <a:extLst>
              <a:ext uri="{FF2B5EF4-FFF2-40B4-BE49-F238E27FC236}">
                <a16:creationId xmlns:a16="http://schemas.microsoft.com/office/drawing/2014/main" id="{9ED90CFD-BD63-4251-B738-711B143E6D87}"/>
              </a:ext>
            </a:extLst>
          </p:cNvPr>
          <p:cNvSpPr txBox="1"/>
          <p:nvPr/>
        </p:nvSpPr>
        <p:spPr>
          <a:xfrm>
            <a:off x="716973" y="3664527"/>
            <a:ext cx="4312227" cy="1708160"/>
          </a:xfrm>
          <a:prstGeom prst="rect">
            <a:avLst/>
          </a:prstGeom>
          <a:noFill/>
        </p:spPr>
        <p:txBody>
          <a:bodyPr wrap="square" rtlCol="0">
            <a:spAutoFit/>
          </a:bodyPr>
          <a:lstStyle/>
          <a:p>
            <a:pPr marL="233363" indent="-233363">
              <a:spcBef>
                <a:spcPts val="600"/>
              </a:spcBef>
              <a:spcAft>
                <a:spcPts val="600"/>
              </a:spcAft>
              <a:buClr>
                <a:srgbClr val="B0B1B3"/>
              </a:buClr>
              <a:buFont typeface="Wingdings" panose="05000000000000000000" pitchFamily="2" charset="2"/>
              <a:buChar char="§"/>
            </a:pPr>
            <a:r>
              <a:rPr lang="en-US" sz="2000">
                <a:solidFill>
                  <a:srgbClr val="050000"/>
                </a:solidFill>
                <a:latin typeface="Times New Roman" panose="02020603050405020304" pitchFamily="18" charset="0"/>
                <a:cs typeface="Times New Roman" panose="02020603050405020304" pitchFamily="18" charset="0"/>
              </a:rPr>
              <a:t>Students and parents begin contacting your IT department expressing concerns over their personal information </a:t>
            </a:r>
          </a:p>
          <a:p>
            <a:endParaRPr lang="en-US" sz="2000">
              <a:solidFill>
                <a:srgbClr val="050000"/>
              </a:solidFill>
              <a:latin typeface="Times New Roman" panose="02020603050405020304" pitchFamily="18" charset="0"/>
              <a:cs typeface="Times New Roman" panose="02020603050405020304" pitchFamily="18" charset="0"/>
            </a:endParaRPr>
          </a:p>
        </p:txBody>
      </p:sp>
      <p:pic>
        <p:nvPicPr>
          <p:cNvPr id="7" name="Picture 6" descr="Computer Screen Image&#10;&#10;This image shows code on a computer screen.">
            <a:extLst>
              <a:ext uri="{FF2B5EF4-FFF2-40B4-BE49-F238E27FC236}">
                <a16:creationId xmlns:a16="http://schemas.microsoft.com/office/drawing/2014/main" id="{E966945B-6BBF-4075-A9EA-F11CFBC76D56}"/>
              </a:ext>
            </a:extLst>
          </p:cNvPr>
          <p:cNvPicPr/>
          <p:nvPr/>
        </p:nvPicPr>
        <p:blipFill>
          <a:blip r:embed="rId2">
            <a:extLst>
              <a:ext uri="{28A0092B-C50C-407E-A947-70E740481C1C}">
                <a14:useLocalDpi xmlns:a14="http://schemas.microsoft.com/office/drawing/2010/main" val="0"/>
              </a:ext>
            </a:extLst>
          </a:blip>
          <a:srcRect/>
          <a:stretch/>
        </p:blipFill>
        <p:spPr bwMode="auto">
          <a:xfrm>
            <a:off x="5181600" y="3455273"/>
            <a:ext cx="2667000" cy="1776253"/>
          </a:xfrm>
          <a:prstGeom prst="rect">
            <a:avLst/>
          </a:prstGeom>
          <a:noFill/>
          <a:ln>
            <a:no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47E94DD1-B3CD-408A-A8D7-2AB9981A747B}"/>
              </a:ext>
            </a:extLst>
          </p:cNvPr>
          <p:cNvSpPr>
            <a:spLocks noGrp="1"/>
          </p:cNvSpPr>
          <p:nvPr>
            <p:ph type="sldNum" sz="quarter" idx="10"/>
          </p:nvPr>
        </p:nvSpPr>
        <p:spPr/>
        <p:txBody>
          <a:bodyPr/>
          <a:lstStyle/>
          <a:p>
            <a:pPr>
              <a:defRPr/>
            </a:pPr>
            <a:fld id="{711C7190-9AC8-425E-9BFB-53B55D98068D}" type="slidenum">
              <a:rPr lang="en-US" altLang="en-US" smtClean="0"/>
              <a:pPr>
                <a:defRPr/>
              </a:pPr>
              <a:t>27</a:t>
            </a:fld>
            <a:endParaRPr lang="en-US" altLang="en-US"/>
          </a:p>
        </p:txBody>
      </p:sp>
    </p:spTree>
    <p:extLst>
      <p:ext uri="{BB962C8B-B14F-4D97-AF65-F5344CB8AC3E}">
        <p14:creationId xmlns:p14="http://schemas.microsoft.com/office/powerpoint/2010/main" val="3651292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 </a:t>
            </a:r>
          </a:p>
          <a:p>
            <a:pPr marL="457200" indent="-457200">
              <a:buFont typeface="+mj-lt"/>
              <a:buAutoNum type="arabicPeriod"/>
            </a:pPr>
            <a:r>
              <a:rPr lang="en-US" sz="2000" dirty="0"/>
              <a:t>What plans, policies, and procedures does your institution have in place to guide response efforts at this point? </a:t>
            </a:r>
          </a:p>
          <a:p>
            <a:pPr marL="457200" indent="-457200">
              <a:buFont typeface="+mj-lt"/>
              <a:buAutoNum type="arabicPeriod"/>
            </a:pPr>
            <a:r>
              <a:rPr lang="en-US" sz="2000" dirty="0"/>
              <a:t>How would your institution maintain an effective command structure to coordinate cyber response efforts?</a:t>
            </a:r>
          </a:p>
          <a:p>
            <a:pPr marL="457200" indent="-457200">
              <a:buFont typeface="+mj-lt"/>
              <a:buAutoNum type="arabicPeriod"/>
            </a:pPr>
            <a:r>
              <a:rPr lang="en-US" sz="2000" dirty="0"/>
              <a:t>How do key decision-makers collect information on system damages and critical needs? </a:t>
            </a:r>
          </a:p>
          <a:p>
            <a:pPr marL="457200" indent="-457200">
              <a:buFont typeface="+mj-lt"/>
              <a:buAutoNum type="arabicPeriod"/>
            </a:pPr>
            <a:r>
              <a:rPr lang="en-US" sz="2000" dirty="0"/>
              <a:t>What resources are currently available to support response efforts?</a:t>
            </a:r>
          </a:p>
          <a:p>
            <a:pPr marL="457200" indent="-457200">
              <a:buFont typeface="+mj-lt"/>
              <a:buAutoNum type="arabicPeriod"/>
            </a:pPr>
            <a:r>
              <a:rPr lang="en-US" sz="2000" dirty="0"/>
              <a:t>Who are the key external stakeholders that would support response efforts?</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48E62CBD-D689-44CC-ADD9-38A0E0B3C776}"/>
              </a:ext>
            </a:extLst>
          </p:cNvPr>
          <p:cNvSpPr>
            <a:spLocks noGrp="1"/>
          </p:cNvSpPr>
          <p:nvPr>
            <p:ph type="sldNum" sz="quarter" idx="10"/>
          </p:nvPr>
        </p:nvSpPr>
        <p:spPr/>
        <p:txBody>
          <a:bodyPr/>
          <a:lstStyle/>
          <a:p>
            <a:pPr>
              <a:defRPr/>
            </a:pPr>
            <a:fld id="{711C7190-9AC8-425E-9BFB-53B55D98068D}" type="slidenum">
              <a:rPr lang="en-US" altLang="en-US" smtClean="0"/>
              <a:pPr>
                <a:defRPr/>
              </a:pPr>
              <a:t>28</a:t>
            </a:fld>
            <a:endParaRPr lang="en-US" altLang="en-US"/>
          </a:p>
        </p:txBody>
      </p:sp>
    </p:spTree>
    <p:extLst>
      <p:ext uri="{BB962C8B-B14F-4D97-AF65-F5344CB8AC3E}">
        <p14:creationId xmlns:p14="http://schemas.microsoft.com/office/powerpoint/2010/main" val="3985379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Cybersecurity </a:t>
            </a:r>
          </a:p>
          <a:p>
            <a:pPr marL="457200" indent="-457200">
              <a:buFont typeface="+mj-lt"/>
              <a:buAutoNum type="arabicPeriod"/>
            </a:pPr>
            <a:r>
              <a:rPr lang="en-US" sz="2000" dirty="0"/>
              <a:t>What tools are in place to prevent the remote extraction of information from a network by unauthorized users?</a:t>
            </a:r>
          </a:p>
          <a:p>
            <a:pPr marL="457200" indent="-457200">
              <a:buFont typeface="+mj-lt"/>
              <a:buAutoNum type="arabicPeriod"/>
            </a:pPr>
            <a:r>
              <a:rPr lang="en-US" sz="2000" dirty="0"/>
              <a:t>Do you currently possess sufficient capabilities in-house to investigate and mitigate a potential incident of this type? </a:t>
            </a:r>
          </a:p>
          <a:p>
            <a:pPr marL="457200" indent="-457200">
              <a:buFont typeface="+mj-lt"/>
              <a:buAutoNum type="arabicPeriod"/>
            </a:pPr>
            <a:r>
              <a:rPr lang="en-US" sz="2000" dirty="0"/>
              <a:t>What types of impacts could your institution expect from the potential loss of PII? </a:t>
            </a:r>
          </a:p>
          <a:p>
            <a:pPr marL="457200" indent="-457200">
              <a:buFont typeface="+mj-lt"/>
              <a:buAutoNum type="arabicPeriod"/>
            </a:pPr>
            <a:r>
              <a:rPr lang="en-US" sz="2000" dirty="0"/>
              <a:t>What plans, policies, and procedures exist to ensure students, faculty, and staff engage in information security best practices?</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74AB7C6F-80F5-4788-B290-F279227FCA15}"/>
              </a:ext>
            </a:extLst>
          </p:cNvPr>
          <p:cNvSpPr>
            <a:spLocks noGrp="1"/>
          </p:cNvSpPr>
          <p:nvPr>
            <p:ph type="sldNum" sz="quarter" idx="10"/>
          </p:nvPr>
        </p:nvSpPr>
        <p:spPr/>
        <p:txBody>
          <a:bodyPr/>
          <a:lstStyle/>
          <a:p>
            <a:pPr>
              <a:defRPr/>
            </a:pPr>
            <a:fld id="{711C7190-9AC8-425E-9BFB-53B55D98068D}" type="slidenum">
              <a:rPr lang="en-US" altLang="en-US" smtClean="0"/>
              <a:pPr>
                <a:defRPr/>
              </a:pPr>
              <a:t>29</a:t>
            </a:fld>
            <a:endParaRPr lang="en-US" altLang="en-US"/>
          </a:p>
        </p:txBody>
      </p:sp>
    </p:spTree>
    <p:extLst>
      <p:ext uri="{BB962C8B-B14F-4D97-AF65-F5344CB8AC3E}">
        <p14:creationId xmlns:p14="http://schemas.microsoft.com/office/powerpoint/2010/main" val="151226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29B3-06F2-4BCA-BFDB-1D3EDFAE6FB1}"/>
              </a:ext>
            </a:extLst>
          </p:cNvPr>
          <p:cNvSpPr>
            <a:spLocks noGrp="1"/>
          </p:cNvSpPr>
          <p:nvPr>
            <p:ph type="title"/>
          </p:nvPr>
        </p:nvSpPr>
        <p:spPr/>
        <p:txBody>
          <a:bodyPr/>
          <a:lstStyle/>
          <a:p>
            <a:r>
              <a:rPr lang="en-US" dirty="0"/>
              <a:t>Welcome and Introductions</a:t>
            </a:r>
          </a:p>
        </p:txBody>
      </p:sp>
      <p:sp>
        <p:nvSpPr>
          <p:cNvPr id="3" name="Content Placeholder 2">
            <a:extLst>
              <a:ext uri="{FF2B5EF4-FFF2-40B4-BE49-F238E27FC236}">
                <a16:creationId xmlns:a16="http://schemas.microsoft.com/office/drawing/2014/main" id="{E6FC3C27-504C-4B1C-B6BA-90B4C74C804C}"/>
              </a:ext>
            </a:extLst>
          </p:cNvPr>
          <p:cNvSpPr>
            <a:spLocks noGrp="1"/>
          </p:cNvSpPr>
          <p:nvPr>
            <p:ph idx="1"/>
          </p:nvPr>
        </p:nvSpPr>
        <p:spPr/>
        <p:txBody>
          <a:bodyPr/>
          <a:lstStyle/>
          <a:p>
            <a:pPr marL="0" lvl="0" indent="0">
              <a:spcBef>
                <a:spcPts val="0"/>
              </a:spcBef>
              <a:spcAft>
                <a:spcPts val="600"/>
              </a:spcAft>
              <a:buNone/>
            </a:pPr>
            <a:r>
              <a:rPr lang="en-US" sz="2400" b="1" dirty="0">
                <a:solidFill>
                  <a:srgbClr val="C00000"/>
                </a:solidFill>
              </a:rPr>
              <a:t>[Name]</a:t>
            </a:r>
          </a:p>
          <a:p>
            <a:pPr marL="0" lvl="0" indent="0">
              <a:spcBef>
                <a:spcPts val="0"/>
              </a:spcBef>
              <a:spcAft>
                <a:spcPts val="600"/>
              </a:spcAft>
              <a:buNone/>
            </a:pPr>
            <a:r>
              <a:rPr lang="en-US" sz="2000" dirty="0">
                <a:solidFill>
                  <a:srgbClr val="C00000"/>
                </a:solidFill>
              </a:rPr>
              <a:t>[Title]</a:t>
            </a:r>
          </a:p>
          <a:p>
            <a:pPr marL="0" lvl="0" indent="0">
              <a:spcBef>
                <a:spcPts val="0"/>
              </a:spcBef>
              <a:spcAft>
                <a:spcPts val="600"/>
              </a:spcAft>
              <a:buNone/>
            </a:pPr>
            <a:r>
              <a:rPr lang="en-US" sz="2000" dirty="0">
                <a:solidFill>
                  <a:srgbClr val="C00000"/>
                </a:solidFill>
              </a:rPr>
              <a:t>[Department/Agency/Organization]</a:t>
            </a:r>
          </a:p>
          <a:p>
            <a:pPr marL="0" lvl="0" indent="0">
              <a:spcBef>
                <a:spcPts val="0"/>
              </a:spcBef>
              <a:spcAft>
                <a:spcPts val="600"/>
              </a:spcAft>
              <a:buNone/>
            </a:pPr>
            <a:endParaRPr lang="en-US" sz="2400" dirty="0">
              <a:solidFill>
                <a:srgbClr val="C00000"/>
              </a:solidFill>
            </a:endParaRPr>
          </a:p>
          <a:p>
            <a:pPr marL="0" lvl="0" indent="0">
              <a:spcBef>
                <a:spcPts val="0"/>
              </a:spcBef>
              <a:spcAft>
                <a:spcPts val="600"/>
              </a:spcAft>
              <a:buNone/>
            </a:pPr>
            <a:r>
              <a:rPr lang="en-US" sz="2400" b="1" dirty="0">
                <a:solidFill>
                  <a:srgbClr val="C00000"/>
                </a:solidFill>
              </a:rPr>
              <a:t>[Name]</a:t>
            </a:r>
          </a:p>
          <a:p>
            <a:pPr marL="0" lvl="0" indent="0">
              <a:spcBef>
                <a:spcPts val="0"/>
              </a:spcBef>
              <a:spcAft>
                <a:spcPts val="600"/>
              </a:spcAft>
              <a:buNone/>
            </a:pPr>
            <a:r>
              <a:rPr lang="en-US" sz="2000" dirty="0">
                <a:solidFill>
                  <a:srgbClr val="C00000"/>
                </a:solidFill>
              </a:rPr>
              <a:t>[Title]</a:t>
            </a:r>
          </a:p>
          <a:p>
            <a:pPr marL="0" lvl="0" indent="0">
              <a:spcBef>
                <a:spcPts val="0"/>
              </a:spcBef>
              <a:spcAft>
                <a:spcPts val="600"/>
              </a:spcAft>
              <a:buNone/>
            </a:pPr>
            <a:r>
              <a:rPr lang="en-US" sz="2000" dirty="0">
                <a:solidFill>
                  <a:srgbClr val="C00000"/>
                </a:solidFill>
              </a:rPr>
              <a:t>[Department/Agency/Organization]</a:t>
            </a:r>
          </a:p>
          <a:p>
            <a:pPr marL="0" indent="0">
              <a:buNone/>
            </a:pPr>
            <a:endParaRPr lang="en-US" dirty="0"/>
          </a:p>
        </p:txBody>
      </p:sp>
      <p:sp>
        <p:nvSpPr>
          <p:cNvPr id="4" name="Slide Number Placeholder 3">
            <a:extLst>
              <a:ext uri="{FF2B5EF4-FFF2-40B4-BE49-F238E27FC236}">
                <a16:creationId xmlns:a16="http://schemas.microsoft.com/office/drawing/2014/main" id="{DF45FDC3-F3F0-4D66-AABB-1072FB084058}"/>
              </a:ext>
            </a:extLst>
          </p:cNvPr>
          <p:cNvSpPr>
            <a:spLocks noGrp="1"/>
          </p:cNvSpPr>
          <p:nvPr>
            <p:ph type="sldNum" sz="quarter" idx="10"/>
          </p:nvPr>
        </p:nvSpPr>
        <p:spPr/>
        <p:txBody>
          <a:bodyPr/>
          <a:lstStyle/>
          <a:p>
            <a:pPr>
              <a:defRPr/>
            </a:pPr>
            <a:fld id="{711C7190-9AC8-425E-9BFB-53B55D98068D}" type="slidenum">
              <a:rPr lang="en-US" altLang="en-US" smtClean="0"/>
              <a:pPr>
                <a:defRPr/>
              </a:pPr>
              <a:t>3</a:t>
            </a:fld>
            <a:endParaRPr lang="en-US" altLang="en-US"/>
          </a:p>
        </p:txBody>
      </p:sp>
    </p:spTree>
    <p:extLst>
      <p:ext uri="{BB962C8B-B14F-4D97-AF65-F5344CB8AC3E}">
        <p14:creationId xmlns:p14="http://schemas.microsoft.com/office/powerpoint/2010/main" val="347482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Situational Assessment</a:t>
            </a:r>
          </a:p>
          <a:p>
            <a:pPr marL="457200" indent="-457200">
              <a:buFont typeface="+mj-lt"/>
              <a:buAutoNum type="arabicPeriod"/>
            </a:pPr>
            <a:r>
              <a:rPr lang="en-US" sz="2000" dirty="0"/>
              <a:t>Have your information needs changed during this phase of the response?</a:t>
            </a:r>
          </a:p>
          <a:p>
            <a:pPr marL="457200" indent="-457200">
              <a:buFont typeface="+mj-lt"/>
              <a:buAutoNum type="arabicPeriod"/>
            </a:pPr>
            <a:r>
              <a:rPr lang="en-US" sz="2000" dirty="0"/>
              <a:t>What are the processes for communication and coordination between internal and external partners to support any emerging needs or response requirements?</a:t>
            </a:r>
          </a:p>
          <a:p>
            <a:pPr marL="457200" indent="-457200">
              <a:buFont typeface="+mj-lt"/>
              <a:buAutoNum type="arabicPeriod"/>
            </a:pPr>
            <a:r>
              <a:rPr lang="en-US" sz="2000" dirty="0"/>
              <a:t>Are there identified reporting requirements for internal stakeholders? For external partners? For leadership and key decision-makers?</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6CC597C3-7009-4D94-89B2-BEB002F5082F}"/>
              </a:ext>
            </a:extLst>
          </p:cNvPr>
          <p:cNvSpPr>
            <a:spLocks noGrp="1"/>
          </p:cNvSpPr>
          <p:nvPr>
            <p:ph type="sldNum" sz="quarter" idx="10"/>
          </p:nvPr>
        </p:nvSpPr>
        <p:spPr/>
        <p:txBody>
          <a:bodyPr/>
          <a:lstStyle/>
          <a:p>
            <a:pPr>
              <a:defRPr/>
            </a:pPr>
            <a:fld id="{711C7190-9AC8-425E-9BFB-53B55D98068D}" type="slidenum">
              <a:rPr lang="en-US" altLang="en-US" smtClean="0"/>
              <a:pPr>
                <a:defRPr/>
              </a:pPr>
              <a:t>30</a:t>
            </a:fld>
            <a:endParaRPr lang="en-US" altLang="en-US"/>
          </a:p>
        </p:txBody>
      </p:sp>
    </p:spTree>
    <p:extLst>
      <p:ext uri="{BB962C8B-B14F-4D97-AF65-F5344CB8AC3E}">
        <p14:creationId xmlns:p14="http://schemas.microsoft.com/office/powerpoint/2010/main" val="3784788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2: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Public Information and Warning </a:t>
            </a:r>
            <a:endParaRPr lang="en-US" sz="2000" dirty="0"/>
          </a:p>
          <a:p>
            <a:pPr marL="457200" indent="-457200">
              <a:buFont typeface="+mj-lt"/>
              <a:buAutoNum type="arabicPeriod"/>
            </a:pPr>
            <a:r>
              <a:rPr lang="en-US" sz="2000" dirty="0"/>
              <a:t>At this point in the scenario, how would your institution be communicating with potentially affected as well as non-affected parties? </a:t>
            </a:r>
          </a:p>
          <a:p>
            <a:pPr marL="457200" indent="-457200">
              <a:buFont typeface="+mj-lt"/>
              <a:buAutoNum type="arabicPeriod"/>
            </a:pPr>
            <a:r>
              <a:rPr lang="en-US" sz="2000" dirty="0"/>
              <a:t>How does your institution ensure timely and accurate situational updates for external stakeholders (e.g., media) throughout the response period?</a:t>
            </a:r>
          </a:p>
          <a:p>
            <a:pPr marL="457200" indent="-457200">
              <a:buFont typeface="+mj-lt"/>
              <a:buAutoNum type="arabicPeriod"/>
            </a:pPr>
            <a:r>
              <a:rPr lang="en-US" sz="2000" dirty="0"/>
              <a:t>Does your institution have a crisis communications plan or other means of communicating with all stakeholders in case of a disruption or corruption of standard communications?</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61891859-E7AE-48E5-A302-E30680133580}"/>
              </a:ext>
            </a:extLst>
          </p:cNvPr>
          <p:cNvSpPr>
            <a:spLocks noGrp="1"/>
          </p:cNvSpPr>
          <p:nvPr>
            <p:ph type="sldNum" sz="quarter" idx="10"/>
          </p:nvPr>
        </p:nvSpPr>
        <p:spPr/>
        <p:txBody>
          <a:bodyPr/>
          <a:lstStyle/>
          <a:p>
            <a:pPr>
              <a:defRPr/>
            </a:pPr>
            <a:fld id="{711C7190-9AC8-425E-9BFB-53B55D98068D}" type="slidenum">
              <a:rPr lang="en-US" altLang="en-US" smtClean="0"/>
              <a:pPr>
                <a:defRPr/>
              </a:pPr>
              <a:t>31</a:t>
            </a:fld>
            <a:endParaRPr lang="en-US" altLang="en-US"/>
          </a:p>
        </p:txBody>
      </p:sp>
    </p:spTree>
    <p:extLst>
      <p:ext uri="{BB962C8B-B14F-4D97-AF65-F5344CB8AC3E}">
        <p14:creationId xmlns:p14="http://schemas.microsoft.com/office/powerpoint/2010/main" val="3499763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A58F-CD5D-4230-AE56-165BEC362E2C}"/>
              </a:ext>
            </a:extLst>
          </p:cNvPr>
          <p:cNvSpPr>
            <a:spLocks noGrp="1"/>
          </p:cNvSpPr>
          <p:nvPr>
            <p:ph type="title"/>
          </p:nvPr>
        </p:nvSpPr>
        <p:spPr/>
        <p:txBody>
          <a:bodyPr/>
          <a:lstStyle/>
          <a:p>
            <a:r>
              <a:rPr lang="en-US" dirty="0"/>
              <a:t>Break </a:t>
            </a:r>
            <a:r>
              <a:rPr lang="en-US" dirty="0">
                <a:solidFill>
                  <a:schemeClr val="tx1"/>
                </a:solidFill>
              </a:rPr>
              <a:t>(3)</a:t>
            </a:r>
          </a:p>
        </p:txBody>
      </p:sp>
      <p:sp>
        <p:nvSpPr>
          <p:cNvPr id="3" name="Slide Number Placeholder 2">
            <a:extLst>
              <a:ext uri="{FF2B5EF4-FFF2-40B4-BE49-F238E27FC236}">
                <a16:creationId xmlns:a16="http://schemas.microsoft.com/office/drawing/2014/main" id="{DB4A5998-CC2F-4933-828C-65E7AF4C84FA}"/>
              </a:ext>
            </a:extLst>
          </p:cNvPr>
          <p:cNvSpPr>
            <a:spLocks noGrp="1"/>
          </p:cNvSpPr>
          <p:nvPr>
            <p:ph type="sldNum" sz="quarter" idx="10"/>
          </p:nvPr>
        </p:nvSpPr>
        <p:spPr/>
        <p:txBody>
          <a:bodyPr/>
          <a:lstStyle/>
          <a:p>
            <a:pPr>
              <a:defRPr/>
            </a:pPr>
            <a:fld id="{BB727DF1-B45D-4B1C-B6A4-B449F2C0AC69}" type="slidenum">
              <a:rPr lang="en-US" altLang="en-US" smtClean="0"/>
              <a:pPr>
                <a:defRPr/>
              </a:pPr>
              <a:t>32</a:t>
            </a:fld>
            <a:endParaRPr lang="en-US" altLang="en-US"/>
          </a:p>
        </p:txBody>
      </p:sp>
    </p:spTree>
    <p:extLst>
      <p:ext uri="{BB962C8B-B14F-4D97-AF65-F5344CB8AC3E}">
        <p14:creationId xmlns:p14="http://schemas.microsoft.com/office/powerpoint/2010/main" val="3879523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3960-E742-4EAC-8976-3B7FEDCFB909}"/>
              </a:ext>
            </a:extLst>
          </p:cNvPr>
          <p:cNvSpPr>
            <a:spLocks noGrp="1"/>
          </p:cNvSpPr>
          <p:nvPr>
            <p:ph type="title"/>
          </p:nvPr>
        </p:nvSpPr>
        <p:spPr>
          <a:xfrm>
            <a:off x="457200" y="2286000"/>
            <a:ext cx="8229600" cy="1714500"/>
          </a:xfrm>
        </p:spPr>
        <p:txBody>
          <a:bodyPr/>
          <a:lstStyle/>
          <a:p>
            <a:r>
              <a:rPr lang="en-US" dirty="0"/>
              <a:t>Module 3: Short-Term  Recovery</a:t>
            </a:r>
          </a:p>
        </p:txBody>
      </p:sp>
      <p:sp>
        <p:nvSpPr>
          <p:cNvPr id="3" name="Slide Number Placeholder 2">
            <a:extLst>
              <a:ext uri="{FF2B5EF4-FFF2-40B4-BE49-F238E27FC236}">
                <a16:creationId xmlns:a16="http://schemas.microsoft.com/office/drawing/2014/main" id="{974F6D2B-D696-4989-8795-B45F91B4EFF3}"/>
              </a:ext>
            </a:extLst>
          </p:cNvPr>
          <p:cNvSpPr>
            <a:spLocks noGrp="1"/>
          </p:cNvSpPr>
          <p:nvPr>
            <p:ph type="sldNum" sz="quarter" idx="10"/>
          </p:nvPr>
        </p:nvSpPr>
        <p:spPr/>
        <p:txBody>
          <a:bodyPr/>
          <a:lstStyle/>
          <a:p>
            <a:pPr>
              <a:defRPr/>
            </a:pPr>
            <a:fld id="{BB727DF1-B45D-4B1C-B6A4-B449F2C0AC69}" type="slidenum">
              <a:rPr lang="en-US" altLang="en-US" smtClean="0"/>
              <a:pPr>
                <a:defRPr/>
              </a:pPr>
              <a:t>33</a:t>
            </a:fld>
            <a:endParaRPr lang="en-US" altLang="en-US"/>
          </a:p>
        </p:txBody>
      </p:sp>
    </p:spTree>
    <p:extLst>
      <p:ext uri="{BB962C8B-B14F-4D97-AF65-F5344CB8AC3E}">
        <p14:creationId xmlns:p14="http://schemas.microsoft.com/office/powerpoint/2010/main" val="393113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A2803-80A1-412D-AA9F-C81B0272A5E4}"/>
              </a:ext>
            </a:extLst>
          </p:cNvPr>
          <p:cNvSpPr>
            <a:spLocks noGrp="1"/>
          </p:cNvSpPr>
          <p:nvPr>
            <p:ph type="title"/>
          </p:nvPr>
        </p:nvSpPr>
        <p:spPr>
          <a:xfrm>
            <a:off x="315913" y="0"/>
            <a:ext cx="7989887" cy="1050925"/>
          </a:xfrm>
        </p:spPr>
        <p:txBody>
          <a:bodyPr/>
          <a:lstStyle/>
          <a:p>
            <a:r>
              <a:rPr lang="en-US" dirty="0"/>
              <a:t>Module 3: Scenario Overview</a:t>
            </a:r>
          </a:p>
        </p:txBody>
      </p:sp>
      <p:sp>
        <p:nvSpPr>
          <p:cNvPr id="4" name="Rectangle 3">
            <a:extLst>
              <a:ext uri="{FF2B5EF4-FFF2-40B4-BE49-F238E27FC236}">
                <a16:creationId xmlns:a16="http://schemas.microsoft.com/office/drawing/2014/main" id="{48988F03-1440-45AD-B746-CC88BD33DD02}"/>
              </a:ext>
            </a:extLst>
          </p:cNvPr>
          <p:cNvSpPr/>
          <p:nvPr/>
        </p:nvSpPr>
        <p:spPr>
          <a:xfrm>
            <a:off x="744682" y="1219200"/>
            <a:ext cx="4817918" cy="2277547"/>
          </a:xfrm>
          <a:prstGeom prst="rect">
            <a:avLst/>
          </a:prstGeom>
        </p:spPr>
        <p:txBody>
          <a:bodyPr wrap="square">
            <a:spAutoFit/>
          </a:bodyPr>
          <a:lstStyle/>
          <a:p>
            <a:pPr>
              <a:spcBef>
                <a:spcPts val="600"/>
              </a:spcBef>
              <a:spcAft>
                <a:spcPts val="600"/>
              </a:spcAft>
              <a:buClr>
                <a:srgbClr val="B0B1B3"/>
              </a:buClr>
            </a:pPr>
            <a:r>
              <a:rPr lang="en-US" sz="2200" b="1" dirty="0">
                <a:solidFill>
                  <a:srgbClr val="C00000"/>
                </a:solidFill>
                <a:latin typeface="Times New Roman" panose="02020603050405020304" pitchFamily="18" charset="0"/>
                <a:cs typeface="Times New Roman" panose="02020603050405020304" pitchFamily="18" charset="0"/>
              </a:rPr>
              <a:t>[Insert Date and Time + 7 Days]</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A full analysis of the entire network reveals that the scope of the data breach is more extensive than previously suspected</a:t>
            </a:r>
          </a:p>
          <a:p>
            <a:pPr marL="233363" indent="-233363">
              <a:spcBef>
                <a:spcPts val="600"/>
              </a:spcBef>
              <a:spcAft>
                <a:spcPts val="600"/>
              </a:spcAft>
              <a:buClr>
                <a:srgbClr val="B0B1B3"/>
              </a:buClr>
              <a:buFont typeface="Wingdings" panose="05000000000000000000" pitchFamily="2" charset="2"/>
              <a:buChar char="§"/>
            </a:pPr>
            <a:r>
              <a:rPr lang="en-US" sz="2000" dirty="0">
                <a:solidFill>
                  <a:srgbClr val="050000"/>
                </a:solidFill>
                <a:latin typeface="Times New Roman" panose="02020603050405020304" pitchFamily="18" charset="0"/>
                <a:cs typeface="Times New Roman" panose="02020603050405020304" pitchFamily="18" charset="0"/>
              </a:rPr>
              <a:t>Health-related data and donor information appears to have also been compromised </a:t>
            </a:r>
          </a:p>
        </p:txBody>
      </p:sp>
      <p:pic>
        <p:nvPicPr>
          <p:cNvPr id="8" name="Picture 2" descr="Media Personnel Image&#10;&#10;This image shows media personnel with camera equipment">
            <a:extLst>
              <a:ext uri="{FF2B5EF4-FFF2-40B4-BE49-F238E27FC236}">
                <a16:creationId xmlns:a16="http://schemas.microsoft.com/office/drawing/2014/main" id="{D5741034-6FB9-4673-A7AB-09D434860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22099" y="1475010"/>
            <a:ext cx="2780853" cy="18520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68B94AC-15EC-4BEC-A128-B8D0800F907B}"/>
              </a:ext>
            </a:extLst>
          </p:cNvPr>
          <p:cNvSpPr>
            <a:spLocks noGrp="1"/>
          </p:cNvSpPr>
          <p:nvPr>
            <p:ph idx="1"/>
          </p:nvPr>
        </p:nvSpPr>
        <p:spPr>
          <a:xfrm>
            <a:off x="723900" y="3496747"/>
            <a:ext cx="7886700" cy="2149991"/>
          </a:xfrm>
        </p:spPr>
        <p:txBody>
          <a:bodyPr/>
          <a:lstStyle/>
          <a:p>
            <a:r>
              <a:rPr lang="en-US" sz="2000" dirty="0"/>
              <a:t>Students, faculty, and staff express concerns over their personal information and inquire about what your institution is doing to protect their data</a:t>
            </a:r>
          </a:p>
          <a:p>
            <a:r>
              <a:rPr lang="en-US" sz="2000" dirty="0"/>
              <a:t>Media outlets reporting on the breach highlight stories criticizing the way your institution handled the situation </a:t>
            </a:r>
          </a:p>
          <a:p>
            <a:pPr marL="0" indent="0">
              <a:buNone/>
            </a:pPr>
            <a:endParaRPr lang="en-US" sz="2000" dirty="0">
              <a:highlight>
                <a:srgbClr val="FFFF00"/>
              </a:highlight>
            </a:endParaRPr>
          </a:p>
        </p:txBody>
      </p:sp>
      <p:sp>
        <p:nvSpPr>
          <p:cNvPr id="2" name="Slide Number Placeholder 1">
            <a:extLst>
              <a:ext uri="{FF2B5EF4-FFF2-40B4-BE49-F238E27FC236}">
                <a16:creationId xmlns:a16="http://schemas.microsoft.com/office/drawing/2014/main" id="{4849F0B2-7B5E-4800-8057-32C3BF4112B7}"/>
              </a:ext>
            </a:extLst>
          </p:cNvPr>
          <p:cNvSpPr>
            <a:spLocks noGrp="1"/>
          </p:cNvSpPr>
          <p:nvPr>
            <p:ph type="sldNum" sz="quarter" idx="10"/>
          </p:nvPr>
        </p:nvSpPr>
        <p:spPr/>
        <p:txBody>
          <a:bodyPr/>
          <a:lstStyle/>
          <a:p>
            <a:pPr>
              <a:defRPr/>
            </a:pPr>
            <a:fld id="{711C7190-9AC8-425E-9BFB-53B55D98068D}" type="slidenum">
              <a:rPr lang="en-US" altLang="en-US" smtClean="0"/>
              <a:pPr>
                <a:defRPr/>
              </a:pPr>
              <a:t>34</a:t>
            </a:fld>
            <a:endParaRPr lang="en-US" altLang="en-US"/>
          </a:p>
        </p:txBody>
      </p:sp>
    </p:spTree>
    <p:extLst>
      <p:ext uri="{BB962C8B-B14F-4D97-AF65-F5344CB8AC3E}">
        <p14:creationId xmlns:p14="http://schemas.microsoft.com/office/powerpoint/2010/main" val="2731569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(1/4)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b="1" dirty="0"/>
              <a:t>Operational Coordination </a:t>
            </a:r>
          </a:p>
          <a:p>
            <a:pPr marL="457200" indent="-457200">
              <a:buFont typeface="+mj-lt"/>
              <a:buAutoNum type="arabicPeriod"/>
            </a:pPr>
            <a:r>
              <a:rPr lang="en-US" dirty="0"/>
              <a:t>How does your institution coordinate the transition from response to short-term recovery efforts?</a:t>
            </a:r>
          </a:p>
          <a:p>
            <a:pPr marL="457200" indent="-457200">
              <a:buFont typeface="+mj-lt"/>
              <a:buAutoNum type="arabicPeriod"/>
            </a:pPr>
            <a:r>
              <a:rPr lang="en-US" dirty="0"/>
              <a:t>What plans, policies, and procedures guide your institution’s recovery process?</a:t>
            </a:r>
          </a:p>
          <a:p>
            <a:pPr marL="457200" indent="-457200">
              <a:buFont typeface="+mj-lt"/>
              <a:buAutoNum type="arabicPeriod"/>
            </a:pPr>
            <a:r>
              <a:rPr lang="en-US" dirty="0"/>
              <a:t>What resource gaps could limit your institution’s ability to meet these priorities?</a:t>
            </a:r>
          </a:p>
          <a:p>
            <a:pPr marL="457200" indent="-457200">
              <a:buFont typeface="+mj-lt"/>
              <a:buAutoNum type="arabicPeriod"/>
            </a:pPr>
            <a:r>
              <a:rPr lang="en-US"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CD48DF6D-8473-4943-8822-5F9CE7D64C78}"/>
              </a:ext>
            </a:extLst>
          </p:cNvPr>
          <p:cNvSpPr>
            <a:spLocks noGrp="1"/>
          </p:cNvSpPr>
          <p:nvPr>
            <p:ph type="sldNum" sz="quarter" idx="10"/>
          </p:nvPr>
        </p:nvSpPr>
        <p:spPr/>
        <p:txBody>
          <a:bodyPr/>
          <a:lstStyle/>
          <a:p>
            <a:pPr>
              <a:defRPr/>
            </a:pPr>
            <a:fld id="{711C7190-9AC8-425E-9BFB-53B55D98068D}" type="slidenum">
              <a:rPr lang="en-US" altLang="en-US" smtClean="0"/>
              <a:pPr>
                <a:defRPr/>
              </a:pPr>
              <a:t>35</a:t>
            </a:fld>
            <a:endParaRPr lang="en-US" altLang="en-US"/>
          </a:p>
        </p:txBody>
      </p:sp>
    </p:spTree>
    <p:extLst>
      <p:ext uri="{BB962C8B-B14F-4D97-AF65-F5344CB8AC3E}">
        <p14:creationId xmlns:p14="http://schemas.microsoft.com/office/powerpoint/2010/main" val="347938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(2/4)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lstStyle/>
          <a:p>
            <a:pPr marL="0" indent="0">
              <a:buNone/>
            </a:pPr>
            <a:r>
              <a:rPr lang="en-US" sz="2000" b="1" dirty="0"/>
              <a:t>Cybersecurity </a:t>
            </a:r>
          </a:p>
          <a:p>
            <a:pPr marL="457200" indent="-457200">
              <a:buFont typeface="+mj-lt"/>
              <a:buAutoNum type="arabicPeriod"/>
            </a:pPr>
            <a:r>
              <a:rPr lang="en-US" sz="1800" dirty="0"/>
              <a:t>What partnerships does your institution have to support recovery efforts (e.g., cyber insurance) in the aftermath of a cyber incident?</a:t>
            </a:r>
          </a:p>
          <a:p>
            <a:pPr marL="457200" indent="-457200">
              <a:buFont typeface="+mj-lt"/>
              <a:buAutoNum type="arabicPeriod"/>
            </a:pPr>
            <a:r>
              <a:rPr lang="en-US" sz="1800" dirty="0"/>
              <a:t>What are your institution’s plans for the recovery and restoration of critical systems and data that have been compromised as a result of a cyber related incident?</a:t>
            </a:r>
          </a:p>
          <a:p>
            <a:pPr marL="457200" indent="-457200">
              <a:buFont typeface="+mj-lt"/>
              <a:buAutoNum type="arabicPeriod"/>
            </a:pPr>
            <a:r>
              <a:rPr lang="en-US" sz="1800" dirty="0"/>
              <a:t>What strategies would be implemented to mitigate potential negative impacts resulting from stolen and/or leaked PII?</a:t>
            </a:r>
          </a:p>
          <a:p>
            <a:pPr marL="457200" indent="-457200">
              <a:buFont typeface="+mj-lt"/>
              <a:buAutoNum type="arabicPeriod"/>
            </a:pPr>
            <a:r>
              <a:rPr lang="en-US" sz="1800" dirty="0"/>
              <a:t>What future cybersecurity measures could you implement to develop more secure systems and protect critical institutional data from a future breach? </a:t>
            </a:r>
          </a:p>
          <a:p>
            <a:pPr marL="457200" indent="-457200">
              <a:buFont typeface="+mj-lt"/>
              <a:buAutoNum type="arabicPeriod"/>
            </a:pPr>
            <a:r>
              <a:rPr lang="en-US" sz="18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643AC4F5-A2A9-4D90-914E-75BB75D4CF2C}"/>
              </a:ext>
            </a:extLst>
          </p:cNvPr>
          <p:cNvSpPr>
            <a:spLocks noGrp="1"/>
          </p:cNvSpPr>
          <p:nvPr>
            <p:ph type="sldNum" sz="quarter" idx="10"/>
          </p:nvPr>
        </p:nvSpPr>
        <p:spPr/>
        <p:txBody>
          <a:bodyPr/>
          <a:lstStyle/>
          <a:p>
            <a:pPr>
              <a:defRPr/>
            </a:pPr>
            <a:fld id="{711C7190-9AC8-425E-9BFB-53B55D98068D}" type="slidenum">
              <a:rPr lang="en-US" altLang="en-US" smtClean="0"/>
              <a:pPr>
                <a:defRPr/>
              </a:pPr>
              <a:t>36</a:t>
            </a:fld>
            <a:endParaRPr lang="en-US" altLang="en-US"/>
          </a:p>
        </p:txBody>
      </p:sp>
    </p:spTree>
    <p:extLst>
      <p:ext uri="{BB962C8B-B14F-4D97-AF65-F5344CB8AC3E}">
        <p14:creationId xmlns:p14="http://schemas.microsoft.com/office/powerpoint/2010/main" val="26830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(3/4)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p:txBody>
          <a:bodyPr anchor="t"/>
          <a:lstStyle/>
          <a:p>
            <a:pPr marL="0" indent="0">
              <a:buNone/>
            </a:pPr>
            <a:r>
              <a:rPr lang="en-US" b="1" dirty="0"/>
              <a:t>Situational Assessment</a:t>
            </a:r>
          </a:p>
          <a:p>
            <a:pPr marL="457200" indent="-457200">
              <a:buFont typeface="+mj-lt"/>
              <a:buAutoNum type="arabicPeriod"/>
            </a:pPr>
            <a:r>
              <a:rPr lang="en-US" sz="2000" dirty="0"/>
              <a:t>What critical decisions would need to be made at this point to inform recovery efforts?</a:t>
            </a:r>
          </a:p>
          <a:p>
            <a:pPr marL="457200" indent="-457200">
              <a:buFont typeface="+mj-lt"/>
              <a:buAutoNum type="arabicPeriod"/>
            </a:pPr>
            <a:r>
              <a:rPr lang="en-US" sz="2000" dirty="0"/>
              <a:t>What legal obligations exist, if any, that may affect how intelligence and information is processed and communicated following a cyber related incident?</a:t>
            </a:r>
          </a:p>
          <a:p>
            <a:pPr marL="457200" indent="-457200">
              <a:buFont typeface="+mj-lt"/>
              <a:buAutoNum type="arabicPeriod"/>
            </a:pPr>
            <a:r>
              <a:rPr lang="en-US" sz="2000" dirty="0"/>
              <a:t>Following this type of incident, what decisions or actions would you take to maintain public and institutional confidence?</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48B82B15-F0CE-48A0-AB07-80A0DE2B15AE}"/>
              </a:ext>
            </a:extLst>
          </p:cNvPr>
          <p:cNvSpPr>
            <a:spLocks noGrp="1"/>
          </p:cNvSpPr>
          <p:nvPr>
            <p:ph type="sldNum" sz="quarter" idx="10"/>
          </p:nvPr>
        </p:nvSpPr>
        <p:spPr/>
        <p:txBody>
          <a:bodyPr/>
          <a:lstStyle/>
          <a:p>
            <a:pPr>
              <a:defRPr/>
            </a:pPr>
            <a:fld id="{711C7190-9AC8-425E-9BFB-53B55D98068D}" type="slidenum">
              <a:rPr lang="en-US" altLang="en-US" smtClean="0"/>
              <a:pPr>
                <a:defRPr/>
              </a:pPr>
              <a:t>37</a:t>
            </a:fld>
            <a:endParaRPr lang="en-US" altLang="en-US"/>
          </a:p>
        </p:txBody>
      </p:sp>
    </p:spTree>
    <p:extLst>
      <p:ext uri="{BB962C8B-B14F-4D97-AF65-F5344CB8AC3E}">
        <p14:creationId xmlns:p14="http://schemas.microsoft.com/office/powerpoint/2010/main" val="537213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6BB5-843C-4BFA-B8F1-A56C0904777C}"/>
              </a:ext>
            </a:extLst>
          </p:cNvPr>
          <p:cNvSpPr>
            <a:spLocks noGrp="1"/>
          </p:cNvSpPr>
          <p:nvPr>
            <p:ph type="title"/>
          </p:nvPr>
        </p:nvSpPr>
        <p:spPr>
          <a:xfrm>
            <a:off x="315913" y="0"/>
            <a:ext cx="8523287" cy="1050925"/>
          </a:xfrm>
        </p:spPr>
        <p:txBody>
          <a:bodyPr/>
          <a:lstStyle/>
          <a:p>
            <a:r>
              <a:rPr lang="en-US" dirty="0"/>
              <a:t>Module 3: Discussion Questions (4/4)</a:t>
            </a:r>
          </a:p>
        </p:txBody>
      </p:sp>
      <p:sp>
        <p:nvSpPr>
          <p:cNvPr id="3" name="Content Placeholder 2">
            <a:extLst>
              <a:ext uri="{FF2B5EF4-FFF2-40B4-BE49-F238E27FC236}">
                <a16:creationId xmlns:a16="http://schemas.microsoft.com/office/drawing/2014/main" id="{78D1A2B4-F5E2-4090-98F9-B8994CD56B1F}"/>
              </a:ext>
            </a:extLst>
          </p:cNvPr>
          <p:cNvSpPr>
            <a:spLocks noGrp="1"/>
          </p:cNvSpPr>
          <p:nvPr>
            <p:ph idx="1"/>
          </p:nvPr>
        </p:nvSpPr>
        <p:spPr>
          <a:xfrm>
            <a:off x="723900" y="1295400"/>
            <a:ext cx="7886700" cy="4351338"/>
          </a:xfrm>
        </p:spPr>
        <p:txBody>
          <a:bodyPr/>
          <a:lstStyle/>
          <a:p>
            <a:pPr marL="0" indent="0">
              <a:buNone/>
            </a:pPr>
            <a:r>
              <a:rPr lang="en-US" b="1" dirty="0"/>
              <a:t>Public Information and Warning </a:t>
            </a:r>
          </a:p>
          <a:p>
            <a:pPr marL="457200" indent="-457200">
              <a:buFont typeface="+mj-lt"/>
              <a:buAutoNum type="arabicPeriod"/>
            </a:pPr>
            <a:r>
              <a:rPr lang="en-US" sz="2000" dirty="0"/>
              <a:t>How does your institution ensure consistent, coordinated public messaging throughout the recovery period?</a:t>
            </a:r>
          </a:p>
          <a:p>
            <a:pPr marL="457200" indent="-457200">
              <a:buFont typeface="+mj-lt"/>
              <a:buAutoNum type="arabicPeriod"/>
            </a:pPr>
            <a:r>
              <a:rPr lang="en-US" sz="2000" dirty="0"/>
              <a:t>How does your institution provide external stakeholders (e.g., media) with timely updates concerning recovery efforts?</a:t>
            </a:r>
          </a:p>
          <a:p>
            <a:pPr marL="457200" indent="-457200">
              <a:buFont typeface="+mj-lt"/>
              <a:buAutoNum type="arabicPeriod"/>
            </a:pPr>
            <a:r>
              <a:rPr lang="en-US" sz="2000" dirty="0">
                <a:solidFill>
                  <a:srgbClr val="000000"/>
                </a:solidFill>
              </a:rPr>
              <a:t>How would you maintain overall brand reputation for an incident involving a cyber breach?</a:t>
            </a:r>
          </a:p>
          <a:p>
            <a:pPr marL="457200" indent="-457200">
              <a:buFont typeface="+mj-lt"/>
              <a:buAutoNum type="arabicPeriod"/>
            </a:pPr>
            <a:r>
              <a:rPr lang="en-US" sz="2000" dirty="0">
                <a:solidFill>
                  <a:srgbClr val="000000"/>
                </a:solidFill>
              </a:rPr>
              <a:t>How are students, faculty, and staff briefed on protective actions and measures to prevent future cyber incidents?</a:t>
            </a:r>
          </a:p>
          <a:p>
            <a:pPr marL="457200" indent="-457200">
              <a:buFont typeface="+mj-lt"/>
              <a:buAutoNum type="arabicPeriod"/>
            </a:pPr>
            <a:r>
              <a:rPr lang="en-US" sz="2000" dirty="0">
                <a:solidFill>
                  <a:srgbClr val="C00000"/>
                </a:solidFill>
              </a:rPr>
              <a:t>[Insert additional discussion questions as appropriate]</a:t>
            </a:r>
          </a:p>
        </p:txBody>
      </p:sp>
      <p:sp>
        <p:nvSpPr>
          <p:cNvPr id="5" name="Slide Number Placeholder 4">
            <a:extLst>
              <a:ext uri="{FF2B5EF4-FFF2-40B4-BE49-F238E27FC236}">
                <a16:creationId xmlns:a16="http://schemas.microsoft.com/office/drawing/2014/main" id="{C2DB4789-2D78-443C-91E8-FABC3FC48A3A}"/>
              </a:ext>
            </a:extLst>
          </p:cNvPr>
          <p:cNvSpPr>
            <a:spLocks noGrp="1"/>
          </p:cNvSpPr>
          <p:nvPr>
            <p:ph type="sldNum" sz="quarter" idx="10"/>
          </p:nvPr>
        </p:nvSpPr>
        <p:spPr/>
        <p:txBody>
          <a:bodyPr/>
          <a:lstStyle/>
          <a:p>
            <a:pPr>
              <a:defRPr/>
            </a:pPr>
            <a:fld id="{711C7190-9AC8-425E-9BFB-53B55D98068D}" type="slidenum">
              <a:rPr lang="en-US" altLang="en-US" smtClean="0"/>
              <a:pPr>
                <a:defRPr/>
              </a:pPr>
              <a:t>38</a:t>
            </a:fld>
            <a:endParaRPr lang="en-US" altLang="en-US"/>
          </a:p>
        </p:txBody>
      </p:sp>
    </p:spTree>
    <p:extLst>
      <p:ext uri="{BB962C8B-B14F-4D97-AF65-F5344CB8AC3E}">
        <p14:creationId xmlns:p14="http://schemas.microsoft.com/office/powerpoint/2010/main" val="2822225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02C9-17A0-45C6-BFDD-8C2C5822986C}"/>
              </a:ext>
            </a:extLst>
          </p:cNvPr>
          <p:cNvSpPr>
            <a:spLocks noGrp="1"/>
          </p:cNvSpPr>
          <p:nvPr>
            <p:ph type="title"/>
          </p:nvPr>
        </p:nvSpPr>
        <p:spPr/>
        <p:txBody>
          <a:bodyPr/>
          <a:lstStyle/>
          <a:p>
            <a:r>
              <a:rPr lang="en-US" dirty="0"/>
              <a:t>End of Exercise</a:t>
            </a:r>
          </a:p>
        </p:txBody>
      </p:sp>
      <p:sp>
        <p:nvSpPr>
          <p:cNvPr id="3" name="Slide Number Placeholder 2">
            <a:extLst>
              <a:ext uri="{FF2B5EF4-FFF2-40B4-BE49-F238E27FC236}">
                <a16:creationId xmlns:a16="http://schemas.microsoft.com/office/drawing/2014/main" id="{442EA1EB-D7B1-40A8-84EC-9A211745072D}"/>
              </a:ext>
            </a:extLst>
          </p:cNvPr>
          <p:cNvSpPr>
            <a:spLocks noGrp="1"/>
          </p:cNvSpPr>
          <p:nvPr>
            <p:ph type="sldNum" sz="quarter" idx="10"/>
          </p:nvPr>
        </p:nvSpPr>
        <p:spPr/>
        <p:txBody>
          <a:bodyPr/>
          <a:lstStyle/>
          <a:p>
            <a:pPr>
              <a:defRPr/>
            </a:pPr>
            <a:fld id="{BB727DF1-B45D-4B1C-B6A4-B449F2C0AC69}" type="slidenum">
              <a:rPr lang="en-US" altLang="en-US" smtClean="0"/>
              <a:pPr>
                <a:defRPr/>
              </a:pPr>
              <a:t>39</a:t>
            </a:fld>
            <a:endParaRPr lang="en-US" altLang="en-US"/>
          </a:p>
        </p:txBody>
      </p:sp>
    </p:spTree>
    <p:extLst>
      <p:ext uri="{BB962C8B-B14F-4D97-AF65-F5344CB8AC3E}">
        <p14:creationId xmlns:p14="http://schemas.microsoft.com/office/powerpoint/2010/main" val="342018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7B0B-F590-4E95-B7D3-FB2BF38AA946}"/>
              </a:ext>
            </a:extLst>
          </p:cNvPr>
          <p:cNvSpPr>
            <a:spLocks noGrp="1"/>
          </p:cNvSpPr>
          <p:nvPr>
            <p:ph type="title"/>
          </p:nvPr>
        </p:nvSpPr>
        <p:spPr/>
        <p:txBody>
          <a:bodyPr/>
          <a:lstStyle/>
          <a:p>
            <a:r>
              <a:rPr lang="en-US" dirty="0"/>
              <a:t>Administrative Remarks</a:t>
            </a:r>
          </a:p>
        </p:txBody>
      </p:sp>
      <p:sp>
        <p:nvSpPr>
          <p:cNvPr id="3" name="Content Placeholder 2">
            <a:extLst>
              <a:ext uri="{FF2B5EF4-FFF2-40B4-BE49-F238E27FC236}">
                <a16:creationId xmlns:a16="http://schemas.microsoft.com/office/drawing/2014/main" id="{36424CF9-E524-494F-AB92-B04DE63D9485}"/>
              </a:ext>
            </a:extLst>
          </p:cNvPr>
          <p:cNvSpPr>
            <a:spLocks noGrp="1"/>
          </p:cNvSpPr>
          <p:nvPr>
            <p:ph idx="1"/>
          </p:nvPr>
        </p:nvSpPr>
        <p:spPr/>
        <p:txBody>
          <a:bodyPr/>
          <a:lstStyle/>
          <a:p>
            <a:r>
              <a:rPr lang="en-US" sz="2400" dirty="0"/>
              <a:t>Cell phone etiquette</a:t>
            </a:r>
          </a:p>
          <a:p>
            <a:r>
              <a:rPr lang="en-US" sz="2400" dirty="0"/>
              <a:t>Evacuation procedures</a:t>
            </a:r>
          </a:p>
          <a:p>
            <a:r>
              <a:rPr lang="en-US" sz="2400" dirty="0"/>
              <a:t>Restroom locations</a:t>
            </a:r>
          </a:p>
          <a:p>
            <a:endParaRPr lang="en-US" dirty="0"/>
          </a:p>
        </p:txBody>
      </p:sp>
      <p:sp>
        <p:nvSpPr>
          <p:cNvPr id="5" name="Slide Number Placeholder 4">
            <a:extLst>
              <a:ext uri="{FF2B5EF4-FFF2-40B4-BE49-F238E27FC236}">
                <a16:creationId xmlns:a16="http://schemas.microsoft.com/office/drawing/2014/main" id="{E3ACE68E-7869-4315-8EFC-FF6869A8CC4E}"/>
              </a:ext>
            </a:extLst>
          </p:cNvPr>
          <p:cNvSpPr>
            <a:spLocks noGrp="1"/>
          </p:cNvSpPr>
          <p:nvPr>
            <p:ph type="sldNum" sz="quarter" idx="10"/>
          </p:nvPr>
        </p:nvSpPr>
        <p:spPr/>
        <p:txBody>
          <a:bodyPr/>
          <a:lstStyle/>
          <a:p>
            <a:pPr>
              <a:defRPr/>
            </a:pPr>
            <a:fld id="{711C7190-9AC8-425E-9BFB-53B55D98068D}" type="slidenum">
              <a:rPr lang="en-US" altLang="en-US" smtClean="0"/>
              <a:pPr>
                <a:defRPr/>
              </a:pPr>
              <a:t>4</a:t>
            </a:fld>
            <a:endParaRPr lang="en-US" altLang="en-US"/>
          </a:p>
        </p:txBody>
      </p:sp>
    </p:spTree>
    <p:extLst>
      <p:ext uri="{BB962C8B-B14F-4D97-AF65-F5344CB8AC3E}">
        <p14:creationId xmlns:p14="http://schemas.microsoft.com/office/powerpoint/2010/main" val="2217108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07514-C161-4342-914A-C0CEABC55211}"/>
              </a:ext>
            </a:extLst>
          </p:cNvPr>
          <p:cNvSpPr>
            <a:spLocks noGrp="1"/>
          </p:cNvSpPr>
          <p:nvPr>
            <p:ph type="title"/>
          </p:nvPr>
        </p:nvSpPr>
        <p:spPr/>
        <p:txBody>
          <a:bodyPr/>
          <a:lstStyle/>
          <a:p>
            <a:r>
              <a:rPr lang="en-US" dirty="0"/>
              <a:t>Exercise Hot Wash</a:t>
            </a:r>
          </a:p>
        </p:txBody>
      </p:sp>
      <p:sp>
        <p:nvSpPr>
          <p:cNvPr id="3" name="Slide Number Placeholder 2">
            <a:extLst>
              <a:ext uri="{FF2B5EF4-FFF2-40B4-BE49-F238E27FC236}">
                <a16:creationId xmlns:a16="http://schemas.microsoft.com/office/drawing/2014/main" id="{0AF98185-AA37-48A2-BE89-E6D99E5170A8}"/>
              </a:ext>
            </a:extLst>
          </p:cNvPr>
          <p:cNvSpPr>
            <a:spLocks noGrp="1"/>
          </p:cNvSpPr>
          <p:nvPr>
            <p:ph type="sldNum" sz="quarter" idx="10"/>
          </p:nvPr>
        </p:nvSpPr>
        <p:spPr/>
        <p:txBody>
          <a:bodyPr/>
          <a:lstStyle/>
          <a:p>
            <a:pPr>
              <a:defRPr/>
            </a:pPr>
            <a:fld id="{BB727DF1-B45D-4B1C-B6A4-B449F2C0AC69}" type="slidenum">
              <a:rPr lang="en-US" altLang="en-US" smtClean="0"/>
              <a:pPr>
                <a:defRPr/>
              </a:pPr>
              <a:t>40</a:t>
            </a:fld>
            <a:endParaRPr lang="en-US" altLang="en-US"/>
          </a:p>
        </p:txBody>
      </p:sp>
    </p:spTree>
    <p:extLst>
      <p:ext uri="{BB962C8B-B14F-4D97-AF65-F5344CB8AC3E}">
        <p14:creationId xmlns:p14="http://schemas.microsoft.com/office/powerpoint/2010/main" val="3679255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3910-9D47-4851-8E2D-EE851F075513}"/>
              </a:ext>
            </a:extLst>
          </p:cNvPr>
          <p:cNvSpPr>
            <a:spLocks noGrp="1"/>
          </p:cNvSpPr>
          <p:nvPr>
            <p:ph type="title"/>
          </p:nvPr>
        </p:nvSpPr>
        <p:spPr/>
        <p:txBody>
          <a:bodyPr/>
          <a:lstStyle/>
          <a:p>
            <a:r>
              <a:rPr lang="en-US" dirty="0"/>
              <a:t>Hot Wash Overview</a:t>
            </a:r>
          </a:p>
        </p:txBody>
      </p:sp>
      <p:sp>
        <p:nvSpPr>
          <p:cNvPr id="3" name="Content Placeholder 2">
            <a:extLst>
              <a:ext uri="{FF2B5EF4-FFF2-40B4-BE49-F238E27FC236}">
                <a16:creationId xmlns:a16="http://schemas.microsoft.com/office/drawing/2014/main" id="{9C22841C-A34C-4295-880B-637875592E0F}"/>
              </a:ext>
            </a:extLst>
          </p:cNvPr>
          <p:cNvSpPr>
            <a:spLocks noGrp="1"/>
          </p:cNvSpPr>
          <p:nvPr>
            <p:ph idx="1"/>
          </p:nvPr>
        </p:nvSpPr>
        <p:spPr/>
        <p:txBody>
          <a:bodyPr/>
          <a:lstStyle/>
          <a:p>
            <a:r>
              <a:rPr lang="en-US"/>
              <a:t>This Hot Wash aims to capture the following information based on observations made throughout the exercise: </a:t>
            </a:r>
          </a:p>
          <a:p>
            <a:pPr lvl="1"/>
            <a:r>
              <a:rPr lang="en-US"/>
              <a:t>Overall strengths</a:t>
            </a:r>
          </a:p>
          <a:p>
            <a:pPr lvl="1"/>
            <a:r>
              <a:rPr lang="en-US"/>
              <a:t>Overall areas for improvement</a:t>
            </a:r>
          </a:p>
          <a:p>
            <a:pPr lvl="1"/>
            <a:r>
              <a:rPr lang="en-US"/>
              <a:t>Major takeaways and action items </a:t>
            </a:r>
          </a:p>
        </p:txBody>
      </p:sp>
      <p:sp>
        <p:nvSpPr>
          <p:cNvPr id="5" name="Slide Number Placeholder 4">
            <a:extLst>
              <a:ext uri="{FF2B5EF4-FFF2-40B4-BE49-F238E27FC236}">
                <a16:creationId xmlns:a16="http://schemas.microsoft.com/office/drawing/2014/main" id="{2C42E515-73D3-4241-ACC0-7C0C3018A613}"/>
              </a:ext>
            </a:extLst>
          </p:cNvPr>
          <p:cNvSpPr>
            <a:spLocks noGrp="1"/>
          </p:cNvSpPr>
          <p:nvPr>
            <p:ph type="sldNum" sz="quarter" idx="10"/>
          </p:nvPr>
        </p:nvSpPr>
        <p:spPr/>
        <p:txBody>
          <a:bodyPr/>
          <a:lstStyle/>
          <a:p>
            <a:pPr>
              <a:defRPr/>
            </a:pPr>
            <a:fld id="{711C7190-9AC8-425E-9BFB-53B55D98068D}" type="slidenum">
              <a:rPr lang="en-US" altLang="en-US" smtClean="0"/>
              <a:pPr>
                <a:defRPr/>
              </a:pPr>
              <a:t>41</a:t>
            </a:fld>
            <a:endParaRPr lang="en-US" altLang="en-US"/>
          </a:p>
        </p:txBody>
      </p:sp>
    </p:spTree>
    <p:extLst>
      <p:ext uri="{BB962C8B-B14F-4D97-AF65-F5344CB8AC3E}">
        <p14:creationId xmlns:p14="http://schemas.microsoft.com/office/powerpoint/2010/main" val="265832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7CC4-112C-4FCF-AD94-96901B13E56B}"/>
              </a:ext>
            </a:extLst>
          </p:cNvPr>
          <p:cNvSpPr>
            <a:spLocks noGrp="1"/>
          </p:cNvSpPr>
          <p:nvPr>
            <p:ph type="title"/>
          </p:nvPr>
        </p:nvSpPr>
        <p:spPr/>
        <p:txBody>
          <a:bodyPr/>
          <a:lstStyle/>
          <a:p>
            <a:r>
              <a:rPr lang="en-US" dirty="0"/>
              <a:t>Closing Remarks</a:t>
            </a:r>
          </a:p>
        </p:txBody>
      </p:sp>
      <p:sp>
        <p:nvSpPr>
          <p:cNvPr id="3" name="Content Placeholder 2">
            <a:extLst>
              <a:ext uri="{FF2B5EF4-FFF2-40B4-BE49-F238E27FC236}">
                <a16:creationId xmlns:a16="http://schemas.microsoft.com/office/drawing/2014/main" id="{1EF31792-E3C4-4D04-B47F-45394635166A}"/>
              </a:ext>
            </a:extLst>
          </p:cNvPr>
          <p:cNvSpPr>
            <a:spLocks noGrp="1"/>
          </p:cNvSpPr>
          <p:nvPr>
            <p:ph idx="1"/>
          </p:nvPr>
        </p:nvSpPr>
        <p:spPr/>
        <p:txBody>
          <a:bodyPr/>
          <a:lstStyle/>
          <a:p>
            <a:pPr marL="0" lvl="0" indent="0">
              <a:spcBef>
                <a:spcPts val="0"/>
              </a:spcBef>
              <a:spcAft>
                <a:spcPts val="600"/>
              </a:spcAft>
              <a:buNone/>
            </a:pPr>
            <a:r>
              <a:rPr lang="en-US" sz="2400" b="1" dirty="0">
                <a:solidFill>
                  <a:srgbClr val="C00000"/>
                </a:solidFill>
                <a:latin typeface="Arial"/>
                <a:cs typeface="+mn-cs"/>
              </a:rPr>
              <a:t>[Name]</a:t>
            </a:r>
          </a:p>
          <a:p>
            <a:pPr marL="0" lvl="0" indent="0">
              <a:spcBef>
                <a:spcPts val="0"/>
              </a:spcBef>
              <a:spcAft>
                <a:spcPts val="600"/>
              </a:spcAft>
              <a:buNone/>
            </a:pPr>
            <a:r>
              <a:rPr lang="en-US" sz="2000" dirty="0">
                <a:solidFill>
                  <a:srgbClr val="C00000"/>
                </a:solidFill>
                <a:latin typeface="Arial"/>
                <a:cs typeface="+mn-cs"/>
              </a:rPr>
              <a:t>[Title]</a:t>
            </a:r>
          </a:p>
          <a:p>
            <a:pPr marL="0" lvl="0" indent="0">
              <a:spcBef>
                <a:spcPts val="0"/>
              </a:spcBef>
              <a:spcAft>
                <a:spcPts val="600"/>
              </a:spcAft>
              <a:buNone/>
            </a:pPr>
            <a:r>
              <a:rPr lang="en-US" sz="2000" dirty="0">
                <a:solidFill>
                  <a:srgbClr val="C00000"/>
                </a:solidFill>
                <a:latin typeface="Arial"/>
                <a:cs typeface="+mn-cs"/>
              </a:rPr>
              <a:t>[Department/Agency/Organization]</a:t>
            </a:r>
          </a:p>
          <a:p>
            <a:pPr marL="0" lvl="0" indent="0">
              <a:spcBef>
                <a:spcPts val="0"/>
              </a:spcBef>
              <a:spcAft>
                <a:spcPts val="600"/>
              </a:spcAft>
              <a:buNone/>
            </a:pPr>
            <a:endParaRPr lang="en-US" sz="2400" dirty="0">
              <a:solidFill>
                <a:srgbClr val="C00000"/>
              </a:solidFill>
              <a:latin typeface="Arial"/>
              <a:cs typeface="+mn-cs"/>
            </a:endParaRPr>
          </a:p>
          <a:p>
            <a:pPr marL="0" lvl="0" indent="0">
              <a:spcBef>
                <a:spcPts val="0"/>
              </a:spcBef>
              <a:spcAft>
                <a:spcPts val="600"/>
              </a:spcAft>
              <a:buNone/>
            </a:pPr>
            <a:r>
              <a:rPr lang="en-US" sz="2400" b="1" dirty="0">
                <a:solidFill>
                  <a:srgbClr val="C00000"/>
                </a:solidFill>
                <a:latin typeface="Arial"/>
                <a:cs typeface="+mn-cs"/>
              </a:rPr>
              <a:t>[Name]</a:t>
            </a:r>
          </a:p>
          <a:p>
            <a:pPr marL="0" lvl="0" indent="0">
              <a:spcBef>
                <a:spcPts val="0"/>
              </a:spcBef>
              <a:spcAft>
                <a:spcPts val="600"/>
              </a:spcAft>
              <a:buNone/>
            </a:pPr>
            <a:r>
              <a:rPr lang="en-US" sz="2000" dirty="0">
                <a:solidFill>
                  <a:srgbClr val="C00000"/>
                </a:solidFill>
                <a:latin typeface="Arial"/>
                <a:cs typeface="+mn-cs"/>
              </a:rPr>
              <a:t>[Title]</a:t>
            </a:r>
          </a:p>
          <a:p>
            <a:pPr marL="0" lvl="0" indent="0">
              <a:spcBef>
                <a:spcPts val="0"/>
              </a:spcBef>
              <a:spcAft>
                <a:spcPts val="600"/>
              </a:spcAft>
              <a:buNone/>
            </a:pPr>
            <a:r>
              <a:rPr lang="en-US" sz="2000" dirty="0">
                <a:solidFill>
                  <a:srgbClr val="C00000"/>
                </a:solidFill>
                <a:latin typeface="Arial"/>
                <a:cs typeface="+mn-cs"/>
              </a:rPr>
              <a:t>[Department/Agency/Organization]</a:t>
            </a:r>
          </a:p>
          <a:p>
            <a:endParaRPr lang="en-US" dirty="0"/>
          </a:p>
        </p:txBody>
      </p:sp>
      <p:sp>
        <p:nvSpPr>
          <p:cNvPr id="4" name="Slide Number Placeholder 3">
            <a:extLst>
              <a:ext uri="{FF2B5EF4-FFF2-40B4-BE49-F238E27FC236}">
                <a16:creationId xmlns:a16="http://schemas.microsoft.com/office/drawing/2014/main" id="{D562DFFD-33D0-4F09-9688-32F1CEAE979D}"/>
              </a:ext>
            </a:extLst>
          </p:cNvPr>
          <p:cNvSpPr>
            <a:spLocks noGrp="1"/>
          </p:cNvSpPr>
          <p:nvPr>
            <p:ph type="sldNum" sz="quarter" idx="10"/>
          </p:nvPr>
        </p:nvSpPr>
        <p:spPr/>
        <p:txBody>
          <a:bodyPr/>
          <a:lstStyle/>
          <a:p>
            <a:pPr>
              <a:defRPr/>
            </a:pPr>
            <a:fld id="{711C7190-9AC8-425E-9BFB-53B55D98068D}" type="slidenum">
              <a:rPr lang="en-US" altLang="en-US" smtClean="0"/>
              <a:pPr>
                <a:defRPr/>
              </a:pPr>
              <a:t>42</a:t>
            </a:fld>
            <a:endParaRPr lang="en-US" altLang="en-US"/>
          </a:p>
        </p:txBody>
      </p:sp>
    </p:spTree>
    <p:extLst>
      <p:ext uri="{BB962C8B-B14F-4D97-AF65-F5344CB8AC3E}">
        <p14:creationId xmlns:p14="http://schemas.microsoft.com/office/powerpoint/2010/main" val="2421554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425E-A2FE-477C-8223-6A40560D2349}"/>
              </a:ext>
            </a:extLst>
          </p:cNvPr>
          <p:cNvSpPr>
            <a:spLocks noGrp="1"/>
          </p:cNvSpPr>
          <p:nvPr>
            <p:ph type="title"/>
          </p:nvPr>
        </p:nvSpPr>
        <p:spPr/>
        <p:txBody>
          <a:bodyPr/>
          <a:lstStyle/>
          <a:p>
            <a:r>
              <a:rPr lang="en-US" dirty="0"/>
              <a:t>Adjournment</a:t>
            </a:r>
          </a:p>
        </p:txBody>
      </p:sp>
      <p:sp>
        <p:nvSpPr>
          <p:cNvPr id="3" name="Slide Number Placeholder 2">
            <a:extLst>
              <a:ext uri="{FF2B5EF4-FFF2-40B4-BE49-F238E27FC236}">
                <a16:creationId xmlns:a16="http://schemas.microsoft.com/office/drawing/2014/main" id="{C91F84F5-34C0-4932-96D1-FABA8336F828}"/>
              </a:ext>
            </a:extLst>
          </p:cNvPr>
          <p:cNvSpPr>
            <a:spLocks noGrp="1"/>
          </p:cNvSpPr>
          <p:nvPr>
            <p:ph type="sldNum" sz="quarter" idx="10"/>
          </p:nvPr>
        </p:nvSpPr>
        <p:spPr/>
        <p:txBody>
          <a:bodyPr/>
          <a:lstStyle/>
          <a:p>
            <a:pPr>
              <a:defRPr/>
            </a:pPr>
            <a:fld id="{BB727DF1-B45D-4B1C-B6A4-B449F2C0AC69}" type="slidenum">
              <a:rPr lang="en-US" altLang="en-US" smtClean="0"/>
              <a:pPr>
                <a:defRPr/>
              </a:pPr>
              <a:t>43</a:t>
            </a:fld>
            <a:endParaRPr lang="en-US" altLang="en-US"/>
          </a:p>
        </p:txBody>
      </p:sp>
    </p:spTree>
    <p:extLst>
      <p:ext uri="{BB962C8B-B14F-4D97-AF65-F5344CB8AC3E}">
        <p14:creationId xmlns:p14="http://schemas.microsoft.com/office/powerpoint/2010/main" val="1014198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ampus Resilience Program Exercise Starter Kit" title="Campus Resilience Program Exercise Starter Kit">
            <a:extLst>
              <a:ext uri="{FF2B5EF4-FFF2-40B4-BE49-F238E27FC236}">
                <a16:creationId xmlns:a16="http://schemas.microsoft.com/office/drawing/2014/main" id="{50ED5BA6-C02C-40DD-9119-057AB0585531}"/>
              </a:ext>
            </a:extLst>
          </p:cNvPr>
          <p:cNvSpPr>
            <a:spLocks noGrp="1"/>
          </p:cNvSpPr>
          <p:nvPr>
            <p:ph type="title" idx="4294967295"/>
          </p:nvPr>
        </p:nvSpPr>
        <p:spPr>
          <a:xfrm>
            <a:off x="315687" y="3216275"/>
            <a:ext cx="4800600" cy="1050925"/>
          </a:xfrm>
        </p:spPr>
        <p:txBody>
          <a:bodyPr/>
          <a:lstStyle/>
          <a:p>
            <a:r>
              <a:rPr lang="en-US" sz="2000" i="1" dirty="0">
                <a:solidFill>
                  <a:schemeClr val="tx1"/>
                </a:solidFill>
                <a:ea typeface="+mn-ea"/>
                <a:cs typeface="+mn-cs"/>
              </a:rPr>
              <a:t>Department of Homeland Security</a:t>
            </a:r>
            <a:br>
              <a:rPr lang="en-US" sz="2000" i="1" dirty="0">
                <a:solidFill>
                  <a:schemeClr val="tx1"/>
                </a:solidFill>
                <a:ea typeface="+mn-ea"/>
                <a:cs typeface="+mn-cs"/>
              </a:rPr>
            </a:br>
            <a:r>
              <a:rPr lang="en-US" sz="2000" i="1" dirty="0">
                <a:solidFill>
                  <a:schemeClr val="tx1"/>
                </a:solidFill>
                <a:ea typeface="+mn-ea"/>
                <a:cs typeface="+mn-cs"/>
              </a:rPr>
              <a:t>Exercise Starter Kit </a:t>
            </a:r>
          </a:p>
        </p:txBody>
      </p:sp>
      <p:sp>
        <p:nvSpPr>
          <p:cNvPr id="3" name="TextBox 2" descr="Cyber Breach Tabletop Exercise&#10;Exercise Conduct Briefing " title="Cyber Breach Tabletop Exercise">
            <a:extLst>
              <a:ext uri="{FF2B5EF4-FFF2-40B4-BE49-F238E27FC236}">
                <a16:creationId xmlns:a16="http://schemas.microsoft.com/office/drawing/2014/main" id="{BF577B6B-A6DE-4FA6-9C3E-ACDB8D06BE8E}"/>
              </a:ext>
            </a:extLst>
          </p:cNvPr>
          <p:cNvSpPr txBox="1"/>
          <p:nvPr/>
        </p:nvSpPr>
        <p:spPr>
          <a:xfrm>
            <a:off x="304801" y="4267200"/>
            <a:ext cx="8153400" cy="1692771"/>
          </a:xfrm>
          <a:prstGeom prst="rect">
            <a:avLst/>
          </a:prstGeom>
          <a:noFill/>
        </p:spPr>
        <p:txBody>
          <a:bodyPr wrap="square" rtlCol="0">
            <a:spAutoFit/>
          </a:bodyPr>
          <a:lstStyle/>
          <a:p>
            <a:pPr>
              <a:spcBef>
                <a:spcPts val="1200"/>
              </a:spcBef>
              <a:spcAft>
                <a:spcPts val="1200"/>
              </a:spcAft>
            </a:pPr>
            <a:r>
              <a:rPr lang="en-US" sz="3200" b="1" dirty="0">
                <a:latin typeface="+mj-lt"/>
              </a:rPr>
              <a:t>Cyber Breach Tabletop Exercise </a:t>
            </a:r>
          </a:p>
          <a:p>
            <a:r>
              <a:rPr lang="en-US" sz="2800" dirty="0">
                <a:latin typeface="+mj-lt"/>
              </a:rPr>
              <a:t>Exercise Conduct Briefing</a:t>
            </a:r>
          </a:p>
          <a:p>
            <a:pPr>
              <a:spcBef>
                <a:spcPts val="1200"/>
              </a:spcBef>
            </a:pPr>
            <a:r>
              <a:rPr lang="en-US" dirty="0">
                <a:solidFill>
                  <a:srgbClr val="C00000"/>
                </a:solidFill>
                <a:latin typeface="+mj-lt"/>
              </a:rPr>
              <a:t>[Insert Date]</a:t>
            </a:r>
          </a:p>
        </p:txBody>
      </p:sp>
    </p:spTree>
    <p:extLst>
      <p:ext uri="{BB962C8B-B14F-4D97-AF65-F5344CB8AC3E}">
        <p14:creationId xmlns:p14="http://schemas.microsoft.com/office/powerpoint/2010/main" val="33008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E60A-1A87-4E11-B2DC-79D374202639}"/>
              </a:ext>
            </a:extLst>
          </p:cNvPr>
          <p:cNvSpPr>
            <a:spLocks noGrp="1"/>
          </p:cNvSpPr>
          <p:nvPr>
            <p:ph type="title"/>
          </p:nvPr>
        </p:nvSpPr>
        <p:spPr/>
        <p:txBody>
          <a:bodyPr/>
          <a:lstStyle/>
          <a:p>
            <a:r>
              <a:rPr lang="en-US" dirty="0"/>
              <a:t>Exercise Schedule</a:t>
            </a:r>
          </a:p>
        </p:txBody>
      </p:sp>
      <p:graphicFrame>
        <p:nvGraphicFramePr>
          <p:cNvPr id="5" name="Table 4" descr="Welcome and Introductions, Exercise Overview, Module 1: Initial Response, Break, Module 2: Extended Response, Break, Module 3: Short-Term Recovery, Exercise Hot Wash, Closing Remarks " title="Exercise Schedule">
            <a:extLst>
              <a:ext uri="{FF2B5EF4-FFF2-40B4-BE49-F238E27FC236}">
                <a16:creationId xmlns:a16="http://schemas.microsoft.com/office/drawing/2014/main" id="{EFF04D66-F426-44AC-B9A3-369B210986F2}"/>
              </a:ext>
            </a:extLst>
          </p:cNvPr>
          <p:cNvGraphicFramePr>
            <a:graphicFrameLocks noGrp="1"/>
          </p:cNvGraphicFramePr>
          <p:nvPr>
            <p:extLst>
              <p:ext uri="{D42A27DB-BD31-4B8C-83A1-F6EECF244321}">
                <p14:modId xmlns:p14="http://schemas.microsoft.com/office/powerpoint/2010/main" val="2544625541"/>
              </p:ext>
            </p:extLst>
          </p:nvPr>
        </p:nvGraphicFramePr>
        <p:xfrm>
          <a:off x="990600" y="1417320"/>
          <a:ext cx="7239000" cy="3688080"/>
        </p:xfrm>
        <a:graphic>
          <a:graphicData uri="http://schemas.openxmlformats.org/drawingml/2006/table">
            <a:tbl>
              <a:tblPr firstRow="1" bandRow="1">
                <a:tableStyleId>{E269D01E-BC32-4049-B463-5C60D7B0CCD2}</a:tableStyleId>
              </a:tblPr>
              <a:tblGrid>
                <a:gridCol w="4147344">
                  <a:extLst>
                    <a:ext uri="{9D8B030D-6E8A-4147-A177-3AD203B41FA5}">
                      <a16:colId xmlns:a16="http://schemas.microsoft.com/office/drawing/2014/main" val="3963347002"/>
                    </a:ext>
                  </a:extLst>
                </a:gridCol>
                <a:gridCol w="3091656">
                  <a:extLst>
                    <a:ext uri="{9D8B030D-6E8A-4147-A177-3AD203B41FA5}">
                      <a16:colId xmlns:a16="http://schemas.microsoft.com/office/drawing/2014/main" val="3448575807"/>
                    </a:ext>
                  </a:extLst>
                </a:gridCol>
              </a:tblGrid>
              <a:tr h="392965">
                <a:tc>
                  <a:txBody>
                    <a:bodyPr/>
                    <a:lstStyle/>
                    <a:p>
                      <a:r>
                        <a:rPr lang="en-US" sz="2000">
                          <a:solidFill>
                            <a:srgbClr val="000000"/>
                          </a:solidFill>
                        </a:rPr>
                        <a:t>Activity</a:t>
                      </a:r>
                      <a:endParaRPr lang="en-US" sz="2000">
                        <a:solidFill>
                          <a:srgbClr val="000000"/>
                        </a:solidFill>
                        <a:latin typeface="+mj-lt"/>
                      </a:endParaRPr>
                    </a:p>
                  </a:txBody>
                  <a:tcPr/>
                </a:tc>
                <a:tc>
                  <a:txBody>
                    <a:bodyPr/>
                    <a:lstStyle/>
                    <a:p>
                      <a:r>
                        <a:rPr lang="en-US" sz="2000" dirty="0">
                          <a:solidFill>
                            <a:srgbClr val="000000"/>
                          </a:solidFill>
                        </a:rPr>
                        <a:t>Time</a:t>
                      </a:r>
                      <a:endParaRPr lang="en-US" sz="2000" dirty="0">
                        <a:solidFill>
                          <a:srgbClr val="000000"/>
                        </a:solidFill>
                        <a:latin typeface="+mj-lt"/>
                      </a:endParaRPr>
                    </a:p>
                  </a:txBody>
                  <a:tcPr/>
                </a:tc>
                <a:extLst>
                  <a:ext uri="{0D108BD9-81ED-4DB2-BD59-A6C34878D82A}">
                    <a16:rowId xmlns:a16="http://schemas.microsoft.com/office/drawing/2014/main" val="2733432528"/>
                  </a:ext>
                </a:extLst>
              </a:tr>
              <a:tr h="362737">
                <a:tc>
                  <a:txBody>
                    <a:bodyPr/>
                    <a:lstStyle/>
                    <a:p>
                      <a:pPr>
                        <a:spcBef>
                          <a:spcPts val="600"/>
                        </a:spcBef>
                        <a:spcAft>
                          <a:spcPts val="600"/>
                        </a:spcAft>
                      </a:pPr>
                      <a:r>
                        <a:rPr lang="en-US">
                          <a:solidFill>
                            <a:srgbClr val="C00000"/>
                          </a:solidFill>
                        </a:rPr>
                        <a:t>[Welcome and Introductions]</a:t>
                      </a:r>
                      <a:endParaRPr lang="en-US">
                        <a:solidFill>
                          <a:srgbClr val="C00000"/>
                        </a:solidFill>
                        <a:latin typeface="+mj-lt"/>
                      </a:endParaRPr>
                    </a:p>
                  </a:txBody>
                  <a:tcPr/>
                </a:tc>
                <a:tc>
                  <a:txBody>
                    <a:bodyPr/>
                    <a:lstStyle/>
                    <a:p>
                      <a:pPr>
                        <a:spcBef>
                          <a:spcPts val="600"/>
                        </a:spcBef>
                        <a:spcAft>
                          <a:spcPts val="600"/>
                        </a:spcAft>
                      </a:pPr>
                      <a:r>
                        <a:rPr lang="en-US">
                          <a:solidFill>
                            <a:srgbClr val="C00000"/>
                          </a:solidFill>
                        </a:rPr>
                        <a:t>[00:00 a.m.]</a:t>
                      </a:r>
                      <a:endParaRPr lang="en-US">
                        <a:solidFill>
                          <a:srgbClr val="C00000"/>
                        </a:solidFill>
                        <a:latin typeface="+mj-lt"/>
                      </a:endParaRPr>
                    </a:p>
                  </a:txBody>
                  <a:tcPr/>
                </a:tc>
                <a:extLst>
                  <a:ext uri="{0D108BD9-81ED-4DB2-BD59-A6C34878D82A}">
                    <a16:rowId xmlns:a16="http://schemas.microsoft.com/office/drawing/2014/main" val="1055219570"/>
                  </a:ext>
                </a:extLst>
              </a:tr>
              <a:tr h="362737">
                <a:tc>
                  <a:txBody>
                    <a:bodyPr/>
                    <a:lstStyle/>
                    <a:p>
                      <a:pPr>
                        <a:spcBef>
                          <a:spcPts val="600"/>
                        </a:spcBef>
                        <a:spcAft>
                          <a:spcPts val="600"/>
                        </a:spcAft>
                      </a:pPr>
                      <a:r>
                        <a:rPr lang="en-US" dirty="0">
                          <a:solidFill>
                            <a:srgbClr val="C00000"/>
                          </a:solidFill>
                        </a:rPr>
                        <a:t>[Exercise Overview]</a:t>
                      </a:r>
                      <a:endParaRPr lang="en-US" dirty="0">
                        <a:solidFill>
                          <a:srgbClr val="C00000"/>
                        </a:solidFill>
                        <a:latin typeface="+mj-lt"/>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a:ln>
                            <a:noFill/>
                          </a:ln>
                          <a:solidFill>
                            <a:srgbClr val="C00000"/>
                          </a:solidFill>
                          <a:effectLst/>
                          <a:uLnTx/>
                          <a:uFillTx/>
                        </a:rPr>
                        <a:t>[00:00 a.m.]</a:t>
                      </a:r>
                      <a:endParaRPr kumimoji="0" lang="en-US" sz="1800" b="0" i="0" u="none" strike="noStrike" kern="1200" cap="none" spc="0" normalizeH="0" baseline="0" noProof="0">
                        <a:ln>
                          <a:noFill/>
                        </a:ln>
                        <a:solidFill>
                          <a:srgbClr val="C00000"/>
                        </a:solidFill>
                        <a:effectLst/>
                        <a:uLnTx/>
                        <a:uFillTx/>
                        <a:latin typeface="Times New Roman"/>
                        <a:ea typeface="+mn-ea"/>
                        <a:cs typeface="+mn-cs"/>
                      </a:endParaRPr>
                    </a:p>
                  </a:txBody>
                  <a:tcPr/>
                </a:tc>
                <a:extLst>
                  <a:ext uri="{0D108BD9-81ED-4DB2-BD59-A6C34878D82A}">
                    <a16:rowId xmlns:a16="http://schemas.microsoft.com/office/drawing/2014/main" val="1613660368"/>
                  </a:ext>
                </a:extLst>
              </a:tr>
              <a:tr h="362737">
                <a:tc>
                  <a:txBody>
                    <a:bodyPr/>
                    <a:lstStyle/>
                    <a:p>
                      <a:pPr>
                        <a:spcBef>
                          <a:spcPts val="600"/>
                        </a:spcBef>
                        <a:spcAft>
                          <a:spcPts val="600"/>
                        </a:spcAft>
                      </a:pPr>
                      <a:r>
                        <a:rPr lang="en-US" dirty="0">
                          <a:solidFill>
                            <a:srgbClr val="333333"/>
                          </a:solidFill>
                        </a:rPr>
                        <a:t>Module 1: Initial Response</a:t>
                      </a:r>
                      <a:endParaRPr lang="en-US" dirty="0">
                        <a:solidFill>
                          <a:srgbClr val="333333"/>
                        </a:solidFill>
                        <a:latin typeface="+mj-lt"/>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a:ln>
                            <a:noFill/>
                          </a:ln>
                          <a:solidFill>
                            <a:srgbClr val="C00000"/>
                          </a:solidFill>
                          <a:effectLst/>
                          <a:uLnTx/>
                          <a:uFillTx/>
                        </a:rPr>
                        <a:t>[00:00 a.m.]</a:t>
                      </a:r>
                      <a:endParaRPr kumimoji="0" lang="en-US" sz="1800" b="0" i="0" u="none" strike="noStrike" kern="1200" cap="none" spc="0" normalizeH="0" baseline="0" noProof="0">
                        <a:ln>
                          <a:noFill/>
                        </a:ln>
                        <a:solidFill>
                          <a:srgbClr val="C00000"/>
                        </a:solidFill>
                        <a:effectLst/>
                        <a:uLnTx/>
                        <a:uFillTx/>
                        <a:latin typeface="Times New Roman"/>
                        <a:ea typeface="+mn-ea"/>
                        <a:cs typeface="+mn-cs"/>
                      </a:endParaRPr>
                    </a:p>
                  </a:txBody>
                  <a:tcPr/>
                </a:tc>
                <a:extLst>
                  <a:ext uri="{0D108BD9-81ED-4DB2-BD59-A6C34878D82A}">
                    <a16:rowId xmlns:a16="http://schemas.microsoft.com/office/drawing/2014/main" val="1985242980"/>
                  </a:ext>
                </a:extLst>
              </a:tr>
              <a:tr h="362737">
                <a:tc>
                  <a:txBody>
                    <a:bodyPr/>
                    <a:lstStyle/>
                    <a:p>
                      <a:pPr>
                        <a:spcBef>
                          <a:spcPts val="600"/>
                        </a:spcBef>
                        <a:spcAft>
                          <a:spcPts val="600"/>
                        </a:spcAft>
                      </a:pPr>
                      <a:r>
                        <a:rPr lang="en-US">
                          <a:solidFill>
                            <a:srgbClr val="333333"/>
                          </a:solidFill>
                        </a:rPr>
                        <a:t>Break</a:t>
                      </a:r>
                      <a:endParaRPr lang="en-US">
                        <a:solidFill>
                          <a:srgbClr val="333333"/>
                        </a:solidFill>
                        <a:latin typeface="+mj-lt"/>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a:ln>
                            <a:noFill/>
                          </a:ln>
                          <a:solidFill>
                            <a:srgbClr val="C00000"/>
                          </a:solidFill>
                          <a:effectLst/>
                          <a:uLnTx/>
                          <a:uFillTx/>
                        </a:rPr>
                        <a:t>[00:00 a.m.]</a:t>
                      </a:r>
                      <a:endParaRPr kumimoji="0" lang="en-US" sz="1800" b="0" i="0" u="none" strike="noStrike" kern="1200" cap="none" spc="0" normalizeH="0" baseline="0" noProof="0">
                        <a:ln>
                          <a:noFill/>
                        </a:ln>
                        <a:solidFill>
                          <a:srgbClr val="C00000"/>
                        </a:solidFill>
                        <a:effectLst/>
                        <a:uLnTx/>
                        <a:uFillTx/>
                        <a:latin typeface="Times New Roman"/>
                        <a:ea typeface="+mn-ea"/>
                        <a:cs typeface="+mn-cs"/>
                      </a:endParaRPr>
                    </a:p>
                  </a:txBody>
                  <a:tcPr/>
                </a:tc>
                <a:extLst>
                  <a:ext uri="{0D108BD9-81ED-4DB2-BD59-A6C34878D82A}">
                    <a16:rowId xmlns:a16="http://schemas.microsoft.com/office/drawing/2014/main" val="4104195714"/>
                  </a:ext>
                </a:extLst>
              </a:tr>
              <a:tr h="36273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a:ln>
                            <a:noFill/>
                          </a:ln>
                          <a:solidFill>
                            <a:srgbClr val="333333"/>
                          </a:solidFill>
                          <a:effectLst/>
                          <a:uLnTx/>
                          <a:uFillTx/>
                        </a:rPr>
                        <a:t>Module 2: Extended Response</a:t>
                      </a:r>
                      <a:endParaRPr kumimoji="0" lang="en-US" sz="1800" b="0" i="0" u="none" strike="noStrike" kern="1200" cap="none" spc="0" normalizeH="0" baseline="0" noProof="0">
                        <a:ln>
                          <a:noFill/>
                        </a:ln>
                        <a:solidFill>
                          <a:srgbClr val="333333"/>
                        </a:solidFill>
                        <a:effectLst/>
                        <a:uLnTx/>
                        <a:uFillTx/>
                        <a:latin typeface="Times New Roman"/>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a:ln>
                            <a:noFill/>
                          </a:ln>
                          <a:solidFill>
                            <a:srgbClr val="C00000"/>
                          </a:solidFill>
                          <a:effectLst/>
                          <a:uLnTx/>
                          <a:uFillTx/>
                        </a:rPr>
                        <a:t>[00:00 p.m.]</a:t>
                      </a:r>
                      <a:endParaRPr kumimoji="0" lang="en-US" sz="1800" b="0" i="0" u="none" strike="noStrike" kern="1200" cap="none" spc="0" normalizeH="0" baseline="0">
                        <a:ln>
                          <a:noFill/>
                        </a:ln>
                        <a:solidFill>
                          <a:srgbClr val="C00000"/>
                        </a:solidFill>
                        <a:effectLst/>
                        <a:uLnTx/>
                        <a:uFillTx/>
                        <a:latin typeface="Times New Roman"/>
                        <a:ea typeface="+mn-ea"/>
                        <a:cs typeface="+mn-cs"/>
                      </a:endParaRPr>
                    </a:p>
                  </a:txBody>
                  <a:tcPr/>
                </a:tc>
                <a:extLst>
                  <a:ext uri="{0D108BD9-81ED-4DB2-BD59-A6C34878D82A}">
                    <a16:rowId xmlns:a16="http://schemas.microsoft.com/office/drawing/2014/main" val="2182442540"/>
                  </a:ext>
                </a:extLst>
              </a:tr>
              <a:tr h="36273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a:solidFill>
                            <a:srgbClr val="333333"/>
                          </a:solidFill>
                        </a:rPr>
                        <a:t>Break</a:t>
                      </a:r>
                      <a:endParaRPr lang="en-US" sz="1800" kern="1200">
                        <a:solidFill>
                          <a:srgbClr val="333333"/>
                        </a:solidFill>
                        <a:latin typeface="+mj-lt"/>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a:ln>
                            <a:noFill/>
                          </a:ln>
                          <a:solidFill>
                            <a:srgbClr val="C00000"/>
                          </a:solidFill>
                          <a:effectLst/>
                          <a:uLnTx/>
                          <a:uFillTx/>
                        </a:rPr>
                        <a:t>[00:00 p.m.]</a:t>
                      </a:r>
                      <a:endParaRPr kumimoji="0" lang="en-US" sz="1800" b="0" i="0" u="none" strike="noStrike" kern="1200" cap="none" spc="0" normalizeH="0" baseline="0" noProof="0">
                        <a:ln>
                          <a:noFill/>
                        </a:ln>
                        <a:solidFill>
                          <a:srgbClr val="C00000"/>
                        </a:solidFill>
                        <a:effectLst/>
                        <a:uLnTx/>
                        <a:uFillTx/>
                        <a:latin typeface="Times New Roman"/>
                        <a:ea typeface="+mn-ea"/>
                        <a:cs typeface="+mn-cs"/>
                      </a:endParaRPr>
                    </a:p>
                  </a:txBody>
                  <a:tcPr/>
                </a:tc>
                <a:extLst>
                  <a:ext uri="{0D108BD9-81ED-4DB2-BD59-A6C34878D82A}">
                    <a16:rowId xmlns:a16="http://schemas.microsoft.com/office/drawing/2014/main" val="569418042"/>
                  </a:ext>
                </a:extLst>
              </a:tr>
              <a:tr h="362737">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dirty="0">
                          <a:ln>
                            <a:noFill/>
                          </a:ln>
                          <a:solidFill>
                            <a:srgbClr val="333333"/>
                          </a:solidFill>
                          <a:effectLst/>
                          <a:uLnTx/>
                          <a:uFillTx/>
                        </a:rPr>
                        <a:t>Module 3: Short-Term Recovery</a:t>
                      </a:r>
                      <a:endParaRPr kumimoji="0" lang="en-US" sz="1800" b="0" i="0" u="none" strike="noStrike" kern="1200" cap="none" spc="0" normalizeH="0" baseline="0" noProof="0" dirty="0">
                        <a:ln>
                          <a:noFill/>
                        </a:ln>
                        <a:solidFill>
                          <a:srgbClr val="333333"/>
                        </a:solidFill>
                        <a:effectLst/>
                        <a:uLnTx/>
                        <a:uFillTx/>
                        <a:latin typeface="Times New Roman"/>
                        <a:ea typeface="+mn-ea"/>
                        <a:cs typeface="+mn-cs"/>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dirty="0">
                          <a:ln>
                            <a:noFill/>
                          </a:ln>
                          <a:solidFill>
                            <a:srgbClr val="C00000"/>
                          </a:solidFill>
                          <a:effectLst/>
                          <a:uLnTx/>
                          <a:uFillTx/>
                        </a:rPr>
                        <a:t>[00:00 p.m.]</a:t>
                      </a:r>
                      <a:endParaRPr kumimoji="0" lang="en-US" sz="1800" b="0" i="0" u="none" strike="noStrike" kern="1200" cap="none" spc="0" normalizeH="0" baseline="0" noProof="0" dirty="0">
                        <a:ln>
                          <a:noFill/>
                        </a:ln>
                        <a:solidFill>
                          <a:srgbClr val="C00000"/>
                        </a:solidFill>
                        <a:effectLst/>
                        <a:uLnTx/>
                        <a:uFillTx/>
                        <a:latin typeface="Times New Roman"/>
                        <a:ea typeface="+mn-ea"/>
                        <a:cs typeface="+mn-cs"/>
                      </a:endParaRPr>
                    </a:p>
                  </a:txBody>
                  <a:tcPr/>
                </a:tc>
                <a:extLst>
                  <a:ext uri="{0D108BD9-81ED-4DB2-BD59-A6C34878D82A}">
                    <a16:rowId xmlns:a16="http://schemas.microsoft.com/office/drawing/2014/main" val="2757569685"/>
                  </a:ext>
                </a:extLst>
              </a:tr>
              <a:tr h="362737">
                <a:tc>
                  <a:txBody>
                    <a:bodyPr/>
                    <a:lstStyle/>
                    <a:p>
                      <a:pPr>
                        <a:spcBef>
                          <a:spcPts val="600"/>
                        </a:spcBef>
                        <a:spcAft>
                          <a:spcPts val="600"/>
                        </a:spcAft>
                      </a:pPr>
                      <a:r>
                        <a:rPr lang="en-US">
                          <a:solidFill>
                            <a:srgbClr val="C00000"/>
                          </a:solidFill>
                        </a:rPr>
                        <a:t>[Exercise Hot Wash]</a:t>
                      </a:r>
                      <a:endParaRPr lang="en-US">
                        <a:solidFill>
                          <a:srgbClr val="C00000"/>
                        </a:solidFill>
                        <a:latin typeface="+mj-lt"/>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a:ln>
                            <a:noFill/>
                          </a:ln>
                          <a:solidFill>
                            <a:srgbClr val="C00000"/>
                          </a:solidFill>
                          <a:effectLst/>
                          <a:uLnTx/>
                          <a:uFillTx/>
                        </a:rPr>
                        <a:t>[00:00 p.m.]</a:t>
                      </a:r>
                      <a:endParaRPr kumimoji="0" lang="en-US" sz="1800" b="0" i="0" u="none" strike="noStrike" kern="1200" cap="none" spc="0" normalizeH="0" baseline="0" noProof="0">
                        <a:ln>
                          <a:noFill/>
                        </a:ln>
                        <a:solidFill>
                          <a:srgbClr val="C00000"/>
                        </a:solidFill>
                        <a:effectLst/>
                        <a:uLnTx/>
                        <a:uFillTx/>
                        <a:latin typeface="Times New Roman"/>
                        <a:ea typeface="+mn-ea"/>
                        <a:cs typeface="+mn-cs"/>
                      </a:endParaRPr>
                    </a:p>
                  </a:txBody>
                  <a:tcPr/>
                </a:tc>
                <a:extLst>
                  <a:ext uri="{0D108BD9-81ED-4DB2-BD59-A6C34878D82A}">
                    <a16:rowId xmlns:a16="http://schemas.microsoft.com/office/drawing/2014/main" val="3388495616"/>
                  </a:ext>
                </a:extLst>
              </a:tr>
              <a:tr h="362737">
                <a:tc>
                  <a:txBody>
                    <a:bodyPr/>
                    <a:lstStyle/>
                    <a:p>
                      <a:pPr>
                        <a:spcBef>
                          <a:spcPts val="600"/>
                        </a:spcBef>
                        <a:spcAft>
                          <a:spcPts val="600"/>
                        </a:spcAft>
                      </a:pPr>
                      <a:r>
                        <a:rPr lang="en-US" dirty="0">
                          <a:solidFill>
                            <a:srgbClr val="C00000"/>
                          </a:solidFill>
                        </a:rPr>
                        <a:t>[Closing Remarks]</a:t>
                      </a:r>
                      <a:endParaRPr lang="en-US" dirty="0">
                        <a:solidFill>
                          <a:srgbClr val="C00000"/>
                        </a:solidFill>
                        <a:latin typeface="+mj-lt"/>
                      </a:endParaRPr>
                    </a:p>
                  </a:txBody>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u="none" strike="noStrike" kern="1200" cap="none" spc="0" normalizeH="0" baseline="0" noProof="0" dirty="0">
                          <a:ln>
                            <a:noFill/>
                          </a:ln>
                          <a:solidFill>
                            <a:srgbClr val="C00000"/>
                          </a:solidFill>
                          <a:effectLst/>
                          <a:uLnTx/>
                          <a:uFillTx/>
                        </a:rPr>
                        <a:t>[00:00 p.m.]</a:t>
                      </a:r>
                      <a:endParaRPr kumimoji="0" lang="en-US" sz="1800" b="0" i="0" u="none" strike="noStrike" kern="1200" cap="none" spc="0" normalizeH="0" baseline="0" noProof="0" dirty="0">
                        <a:ln>
                          <a:noFill/>
                        </a:ln>
                        <a:solidFill>
                          <a:srgbClr val="C00000"/>
                        </a:solidFill>
                        <a:effectLst/>
                        <a:uLnTx/>
                        <a:uFillTx/>
                        <a:latin typeface="Times New Roman"/>
                        <a:ea typeface="+mn-ea"/>
                        <a:cs typeface="+mn-cs"/>
                      </a:endParaRPr>
                    </a:p>
                  </a:txBody>
                  <a:tcPr/>
                </a:tc>
                <a:extLst>
                  <a:ext uri="{0D108BD9-81ED-4DB2-BD59-A6C34878D82A}">
                    <a16:rowId xmlns:a16="http://schemas.microsoft.com/office/drawing/2014/main" val="3403050161"/>
                  </a:ext>
                </a:extLst>
              </a:tr>
            </a:tbl>
          </a:graphicData>
        </a:graphic>
      </p:graphicFrame>
      <p:sp>
        <p:nvSpPr>
          <p:cNvPr id="4" name="Slide Number Placeholder 3">
            <a:extLst>
              <a:ext uri="{FF2B5EF4-FFF2-40B4-BE49-F238E27FC236}">
                <a16:creationId xmlns:a16="http://schemas.microsoft.com/office/drawing/2014/main" id="{29F425AC-E981-45E7-A136-54BD5ACD4D5D}"/>
              </a:ext>
            </a:extLst>
          </p:cNvPr>
          <p:cNvSpPr>
            <a:spLocks noGrp="1"/>
          </p:cNvSpPr>
          <p:nvPr>
            <p:ph type="sldNum" sz="quarter" idx="10"/>
          </p:nvPr>
        </p:nvSpPr>
        <p:spPr/>
        <p:txBody>
          <a:bodyPr/>
          <a:lstStyle/>
          <a:p>
            <a:pPr>
              <a:defRPr/>
            </a:pPr>
            <a:fld id="{711C7190-9AC8-425E-9BFB-53B55D98068D}" type="slidenum">
              <a:rPr lang="en-US" altLang="en-US" smtClean="0"/>
              <a:pPr>
                <a:defRPr/>
              </a:pPr>
              <a:t>5</a:t>
            </a:fld>
            <a:endParaRPr lang="en-US" altLang="en-US"/>
          </a:p>
        </p:txBody>
      </p:sp>
    </p:spTree>
    <p:extLst>
      <p:ext uri="{BB962C8B-B14F-4D97-AF65-F5344CB8AC3E}">
        <p14:creationId xmlns:p14="http://schemas.microsoft.com/office/powerpoint/2010/main" val="405204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CB48-7D67-459D-9696-AB98AB24C0C4}"/>
              </a:ext>
            </a:extLst>
          </p:cNvPr>
          <p:cNvSpPr>
            <a:spLocks noGrp="1"/>
          </p:cNvSpPr>
          <p:nvPr>
            <p:ph type="title"/>
          </p:nvPr>
        </p:nvSpPr>
        <p:spPr/>
        <p:txBody>
          <a:bodyPr/>
          <a:lstStyle/>
          <a:p>
            <a:r>
              <a:rPr lang="en-US" dirty="0"/>
              <a:t>Exercise Overview</a:t>
            </a:r>
          </a:p>
        </p:txBody>
      </p:sp>
      <p:sp>
        <p:nvSpPr>
          <p:cNvPr id="3" name="Slide Number Placeholder 2">
            <a:extLst>
              <a:ext uri="{FF2B5EF4-FFF2-40B4-BE49-F238E27FC236}">
                <a16:creationId xmlns:a16="http://schemas.microsoft.com/office/drawing/2014/main" id="{23722621-DA8F-4E90-89BB-3A95CBB66F2B}"/>
              </a:ext>
            </a:extLst>
          </p:cNvPr>
          <p:cNvSpPr>
            <a:spLocks noGrp="1"/>
          </p:cNvSpPr>
          <p:nvPr>
            <p:ph type="sldNum" sz="quarter" idx="10"/>
          </p:nvPr>
        </p:nvSpPr>
        <p:spPr/>
        <p:txBody>
          <a:bodyPr/>
          <a:lstStyle/>
          <a:p>
            <a:pPr>
              <a:defRPr/>
            </a:pPr>
            <a:fld id="{BB727DF1-B45D-4B1C-B6A4-B449F2C0AC69}" type="slidenum">
              <a:rPr lang="en-US" altLang="en-US" smtClean="0"/>
              <a:pPr>
                <a:defRPr/>
              </a:pPr>
              <a:t>6</a:t>
            </a:fld>
            <a:endParaRPr lang="en-US" altLang="en-US"/>
          </a:p>
        </p:txBody>
      </p:sp>
    </p:spTree>
    <p:extLst>
      <p:ext uri="{BB962C8B-B14F-4D97-AF65-F5344CB8AC3E}">
        <p14:creationId xmlns:p14="http://schemas.microsoft.com/office/powerpoint/2010/main" val="272263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D01-0F41-4325-93DA-C06E3A9595C8}"/>
              </a:ext>
            </a:extLst>
          </p:cNvPr>
          <p:cNvSpPr>
            <a:spLocks noGrp="1"/>
          </p:cNvSpPr>
          <p:nvPr>
            <p:ph type="title"/>
          </p:nvPr>
        </p:nvSpPr>
        <p:spPr/>
        <p:txBody>
          <a:bodyPr/>
          <a:lstStyle/>
          <a:p>
            <a:r>
              <a:rPr lang="en-US" dirty="0"/>
              <a:t>Exercise Overview </a:t>
            </a:r>
            <a:r>
              <a:rPr lang="en-US" dirty="0">
                <a:solidFill>
                  <a:schemeClr val="tx1"/>
                </a:solidFill>
              </a:rPr>
              <a:t>(1)</a:t>
            </a:r>
          </a:p>
        </p:txBody>
      </p:sp>
      <p:sp>
        <p:nvSpPr>
          <p:cNvPr id="3" name="Content Placeholder 2">
            <a:extLst>
              <a:ext uri="{FF2B5EF4-FFF2-40B4-BE49-F238E27FC236}">
                <a16:creationId xmlns:a16="http://schemas.microsoft.com/office/drawing/2014/main" id="{5963D98A-86A4-48F7-9F65-E24BB34AADBA}"/>
              </a:ext>
            </a:extLst>
          </p:cNvPr>
          <p:cNvSpPr>
            <a:spLocks noGrp="1"/>
          </p:cNvSpPr>
          <p:nvPr>
            <p:ph idx="1"/>
          </p:nvPr>
        </p:nvSpPr>
        <p:spPr>
          <a:xfrm>
            <a:off x="723900" y="1295400"/>
            <a:ext cx="7886700" cy="4800600"/>
          </a:xfrm>
        </p:spPr>
        <p:txBody>
          <a:bodyPr/>
          <a:lstStyle/>
          <a:p>
            <a:pPr marL="0" indent="0">
              <a:buNone/>
            </a:pPr>
            <a:r>
              <a:rPr lang="en-US" b="1" dirty="0"/>
              <a:t>Background:</a:t>
            </a:r>
          </a:p>
          <a:p>
            <a:pPr lvl="1">
              <a:buFont typeface="Wingdings" panose="05000000000000000000" pitchFamily="2" charset="2"/>
              <a:buChar char="§"/>
            </a:pPr>
            <a:r>
              <a:rPr lang="en-US" dirty="0"/>
              <a:t>This Tabletop Exercise (TTX) is made available through the U.S. Department of Homeland Security’s Exercise Starter Kits</a:t>
            </a:r>
          </a:p>
          <a:p>
            <a:pPr lvl="1">
              <a:buFont typeface="Wingdings" panose="05000000000000000000" pitchFamily="2" charset="2"/>
              <a:buChar char="§"/>
            </a:pPr>
            <a:r>
              <a:rPr lang="en-US" dirty="0"/>
              <a:t>Each Exercise Starter Kit aims to support practitioners and senior leaders from the academic community in assessing emergency plans, policies, and procedures while also enhancing overall campus resilience</a:t>
            </a:r>
          </a:p>
          <a:p>
            <a:pPr marL="0" indent="0">
              <a:buNone/>
            </a:pPr>
            <a:r>
              <a:rPr lang="en-US" b="1" dirty="0"/>
              <a:t>Purpose:</a:t>
            </a:r>
          </a:p>
          <a:p>
            <a:pPr lvl="1">
              <a:buFont typeface="Wingdings" panose="05000000000000000000" pitchFamily="2" charset="2"/>
              <a:buChar char="§"/>
            </a:pPr>
            <a:r>
              <a:rPr lang="en-US" dirty="0"/>
              <a:t>This specific Exercise Starter Kit will provide the opportunity to examine response and recovery operations related to cyber breach targeted against institutional data</a:t>
            </a:r>
          </a:p>
          <a:p>
            <a:pPr lvl="1"/>
            <a:endParaRPr lang="en-US" dirty="0"/>
          </a:p>
        </p:txBody>
      </p:sp>
      <p:sp>
        <p:nvSpPr>
          <p:cNvPr id="5" name="Slide Number Placeholder 4">
            <a:extLst>
              <a:ext uri="{FF2B5EF4-FFF2-40B4-BE49-F238E27FC236}">
                <a16:creationId xmlns:a16="http://schemas.microsoft.com/office/drawing/2014/main" id="{38DBA7C3-77EA-40E3-AE10-200C5BF81181}"/>
              </a:ext>
            </a:extLst>
          </p:cNvPr>
          <p:cNvSpPr>
            <a:spLocks noGrp="1"/>
          </p:cNvSpPr>
          <p:nvPr>
            <p:ph type="sldNum" sz="quarter" idx="10"/>
          </p:nvPr>
        </p:nvSpPr>
        <p:spPr/>
        <p:txBody>
          <a:bodyPr/>
          <a:lstStyle/>
          <a:p>
            <a:pPr>
              <a:defRPr/>
            </a:pPr>
            <a:fld id="{711C7190-9AC8-425E-9BFB-53B55D98068D}" type="slidenum">
              <a:rPr lang="en-US" altLang="en-US" smtClean="0"/>
              <a:pPr>
                <a:defRPr/>
              </a:pPr>
              <a:t>7</a:t>
            </a:fld>
            <a:endParaRPr lang="en-US" altLang="en-US"/>
          </a:p>
        </p:txBody>
      </p:sp>
    </p:spTree>
    <p:extLst>
      <p:ext uri="{BB962C8B-B14F-4D97-AF65-F5344CB8AC3E}">
        <p14:creationId xmlns:p14="http://schemas.microsoft.com/office/powerpoint/2010/main" val="407530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9BA2-833C-4798-874F-AE418CC95EFD}"/>
              </a:ext>
            </a:extLst>
          </p:cNvPr>
          <p:cNvSpPr>
            <a:spLocks noGrp="1"/>
          </p:cNvSpPr>
          <p:nvPr>
            <p:ph type="title"/>
          </p:nvPr>
        </p:nvSpPr>
        <p:spPr/>
        <p:txBody>
          <a:bodyPr/>
          <a:lstStyle/>
          <a:p>
            <a:r>
              <a:rPr lang="en-US" dirty="0"/>
              <a:t>Exercise Overview (cont.)</a:t>
            </a:r>
          </a:p>
        </p:txBody>
      </p:sp>
      <p:sp>
        <p:nvSpPr>
          <p:cNvPr id="3" name="Content Placeholder 2">
            <a:extLst>
              <a:ext uri="{FF2B5EF4-FFF2-40B4-BE49-F238E27FC236}">
                <a16:creationId xmlns:a16="http://schemas.microsoft.com/office/drawing/2014/main" id="{088EDC8E-D553-41D5-816E-5B0D60EBBEDA}"/>
              </a:ext>
            </a:extLst>
          </p:cNvPr>
          <p:cNvSpPr>
            <a:spLocks noGrp="1"/>
          </p:cNvSpPr>
          <p:nvPr>
            <p:ph idx="1"/>
          </p:nvPr>
        </p:nvSpPr>
        <p:spPr>
          <a:xfrm>
            <a:off x="723900" y="1295400"/>
            <a:ext cx="7886700" cy="4351338"/>
          </a:xfrm>
        </p:spPr>
        <p:txBody>
          <a:bodyPr/>
          <a:lstStyle/>
          <a:p>
            <a:pPr marL="0" indent="0">
              <a:buNone/>
            </a:pPr>
            <a:r>
              <a:rPr lang="en-US" sz="2000" b="1" dirty="0"/>
              <a:t>Scope:</a:t>
            </a:r>
          </a:p>
          <a:p>
            <a:pPr lvl="1">
              <a:buFont typeface="Wingdings" panose="05000000000000000000" pitchFamily="2" charset="2"/>
              <a:buChar char="§"/>
            </a:pPr>
            <a:r>
              <a:rPr lang="en-US" sz="1800" dirty="0"/>
              <a:t>This </a:t>
            </a:r>
            <a:r>
              <a:rPr lang="en-US" sz="1800" dirty="0">
                <a:solidFill>
                  <a:srgbClr val="C00000"/>
                </a:solidFill>
              </a:rPr>
              <a:t>[insert duration]</a:t>
            </a:r>
            <a:r>
              <a:rPr lang="en-US" sz="1800" dirty="0"/>
              <a:t>-</a:t>
            </a:r>
            <a:r>
              <a:rPr lang="en-US" sz="1800" dirty="0">
                <a:solidFill>
                  <a:srgbClr val="000000"/>
                </a:solidFill>
              </a:rPr>
              <a:t>TTX is divided into three Modules:</a:t>
            </a:r>
          </a:p>
          <a:p>
            <a:pPr lvl="2">
              <a:buFont typeface="Times New Roman" panose="02020603050405020304" pitchFamily="18" charset="0"/>
              <a:buChar char="–"/>
            </a:pPr>
            <a:r>
              <a:rPr lang="en-US" sz="1600" b="1" dirty="0">
                <a:solidFill>
                  <a:srgbClr val="000000"/>
                </a:solidFill>
              </a:rPr>
              <a:t>Module 1 </a:t>
            </a:r>
            <a:r>
              <a:rPr lang="en-US" sz="1600" dirty="0">
                <a:solidFill>
                  <a:srgbClr val="000000"/>
                </a:solidFill>
              </a:rPr>
              <a:t>will examine immediate response operations four hours following the initial notification of a cyber breach</a:t>
            </a:r>
            <a:endParaRPr lang="en-US" sz="1600" dirty="0">
              <a:solidFill>
                <a:srgbClr val="000000"/>
              </a:solidFill>
              <a:highlight>
                <a:srgbClr val="FFFF00"/>
              </a:highlight>
            </a:endParaRPr>
          </a:p>
          <a:p>
            <a:pPr lvl="2">
              <a:buFont typeface="Times New Roman" panose="02020603050405020304" pitchFamily="18" charset="0"/>
              <a:buChar char="–"/>
            </a:pPr>
            <a:r>
              <a:rPr lang="en-US" sz="1600" b="1" dirty="0">
                <a:solidFill>
                  <a:srgbClr val="000000"/>
                </a:solidFill>
              </a:rPr>
              <a:t>Module 2</a:t>
            </a:r>
            <a:r>
              <a:rPr lang="en-US" sz="1600" dirty="0">
                <a:solidFill>
                  <a:srgbClr val="000000"/>
                </a:solidFill>
              </a:rPr>
              <a:t> will examine extended response operations up to 36 hours following the notification of a cyber breach</a:t>
            </a:r>
          </a:p>
          <a:p>
            <a:pPr lvl="2">
              <a:buFont typeface="Times New Roman" panose="02020603050405020304" pitchFamily="18" charset="0"/>
              <a:buChar char="–"/>
            </a:pPr>
            <a:r>
              <a:rPr lang="en-US" sz="1600" b="1" dirty="0">
                <a:solidFill>
                  <a:srgbClr val="000000"/>
                </a:solidFill>
              </a:rPr>
              <a:t>Module 3</a:t>
            </a:r>
            <a:r>
              <a:rPr lang="en-US" sz="1600" dirty="0">
                <a:solidFill>
                  <a:srgbClr val="000000"/>
                </a:solidFill>
              </a:rPr>
              <a:t> will examine short-term recovery operations seven days following the notification of a cyber breach</a:t>
            </a:r>
          </a:p>
          <a:p>
            <a:pPr lvl="1">
              <a:buFont typeface="Wingdings" panose="05000000000000000000" pitchFamily="2" charset="2"/>
              <a:buChar char="§"/>
            </a:pPr>
            <a:r>
              <a:rPr lang="en-US" sz="1800" dirty="0"/>
              <a:t>Each Module will consist of two activities: </a:t>
            </a:r>
          </a:p>
          <a:p>
            <a:pPr marL="1030288" lvl="2" indent="-342900">
              <a:buFont typeface="+mj-lt"/>
              <a:buAutoNum type="arabicPeriod"/>
            </a:pPr>
            <a:r>
              <a:rPr lang="en-US" sz="1600" b="1" dirty="0">
                <a:solidFill>
                  <a:srgbClr val="000000"/>
                </a:solidFill>
              </a:rPr>
              <a:t>Scenario Overview: </a:t>
            </a:r>
            <a:r>
              <a:rPr lang="en-US" sz="1600" dirty="0">
                <a:solidFill>
                  <a:srgbClr val="000000"/>
                </a:solidFill>
              </a:rPr>
              <a:t>Each Module will contain a detailed overview of the scenario </a:t>
            </a:r>
          </a:p>
          <a:p>
            <a:pPr marL="1030288" lvl="2" indent="-342900">
              <a:buFont typeface="+mj-lt"/>
              <a:buAutoNum type="arabicPeriod"/>
            </a:pPr>
            <a:r>
              <a:rPr lang="en-US" sz="1600" b="1" dirty="0">
                <a:solidFill>
                  <a:srgbClr val="000000"/>
                </a:solidFill>
              </a:rPr>
              <a:t>Facilitated Discussions: </a:t>
            </a:r>
            <a:r>
              <a:rPr lang="en-US" sz="1600" dirty="0">
                <a:solidFill>
                  <a:srgbClr val="000000"/>
                </a:solidFill>
              </a:rPr>
              <a:t>Participants will engage in facilitated discussions surrounding a set of discussion questions </a:t>
            </a:r>
          </a:p>
          <a:p>
            <a:pPr lvl="1"/>
            <a:endParaRPr lang="en-US" sz="2200" dirty="0">
              <a:solidFill>
                <a:srgbClr val="000000"/>
              </a:solidFill>
              <a:highlight>
                <a:srgbClr val="FFFF00"/>
              </a:highlight>
            </a:endParaRPr>
          </a:p>
        </p:txBody>
      </p:sp>
      <p:sp>
        <p:nvSpPr>
          <p:cNvPr id="5" name="Slide Number Placeholder 4">
            <a:extLst>
              <a:ext uri="{FF2B5EF4-FFF2-40B4-BE49-F238E27FC236}">
                <a16:creationId xmlns:a16="http://schemas.microsoft.com/office/drawing/2014/main" id="{2BA06EFE-1485-4DE8-8290-AA4D8E6F250C}"/>
              </a:ext>
            </a:extLst>
          </p:cNvPr>
          <p:cNvSpPr>
            <a:spLocks noGrp="1"/>
          </p:cNvSpPr>
          <p:nvPr>
            <p:ph type="sldNum" sz="quarter" idx="10"/>
          </p:nvPr>
        </p:nvSpPr>
        <p:spPr/>
        <p:txBody>
          <a:bodyPr/>
          <a:lstStyle/>
          <a:p>
            <a:pPr>
              <a:defRPr/>
            </a:pPr>
            <a:fld id="{711C7190-9AC8-425E-9BFB-53B55D98068D}" type="slidenum">
              <a:rPr lang="en-US" altLang="en-US" smtClean="0"/>
              <a:pPr>
                <a:defRPr/>
              </a:pPr>
              <a:t>8</a:t>
            </a:fld>
            <a:endParaRPr lang="en-US" altLang="en-US"/>
          </a:p>
        </p:txBody>
      </p:sp>
    </p:spTree>
    <p:extLst>
      <p:ext uri="{BB962C8B-B14F-4D97-AF65-F5344CB8AC3E}">
        <p14:creationId xmlns:p14="http://schemas.microsoft.com/office/powerpoint/2010/main" val="296952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A017-23C4-4EF3-B15A-9635359B7BF1}"/>
              </a:ext>
            </a:extLst>
          </p:cNvPr>
          <p:cNvSpPr>
            <a:spLocks noGrp="1"/>
          </p:cNvSpPr>
          <p:nvPr>
            <p:ph type="title"/>
          </p:nvPr>
        </p:nvSpPr>
        <p:spPr/>
        <p:txBody>
          <a:bodyPr/>
          <a:lstStyle/>
          <a:p>
            <a:r>
              <a:rPr lang="en-US" dirty="0"/>
              <a:t>READ FIRST </a:t>
            </a:r>
            <a:r>
              <a:rPr lang="en-US" dirty="0">
                <a:solidFill>
                  <a:srgbClr val="006699"/>
                </a:solidFill>
              </a:rPr>
              <a:t>(2)</a:t>
            </a:r>
          </a:p>
        </p:txBody>
      </p:sp>
      <p:sp>
        <p:nvSpPr>
          <p:cNvPr id="3" name="Text Placeholder 2">
            <a:extLst>
              <a:ext uri="{FF2B5EF4-FFF2-40B4-BE49-F238E27FC236}">
                <a16:creationId xmlns:a16="http://schemas.microsoft.com/office/drawing/2014/main" id="{820AD200-E80D-4560-8FE6-0D23B05585BA}"/>
              </a:ext>
            </a:extLst>
          </p:cNvPr>
          <p:cNvSpPr>
            <a:spLocks noGrp="1"/>
          </p:cNvSpPr>
          <p:nvPr>
            <p:ph type="body" sz="quarter" idx="10"/>
          </p:nvPr>
        </p:nvSpPr>
        <p:spPr/>
        <p:txBody>
          <a:bodyPr/>
          <a:lstStyle/>
          <a:p>
            <a:r>
              <a:rPr lang="en-US" dirty="0"/>
              <a:t>The exercise objectives contained in the following slide(s) are provided as sample objectives</a:t>
            </a:r>
          </a:p>
          <a:p>
            <a:r>
              <a:rPr lang="en-US" dirty="0"/>
              <a:t>These can be tailored as appropriate to align with the overarching goals and desired outcomes for the exercise</a:t>
            </a:r>
          </a:p>
          <a:p>
            <a:r>
              <a:rPr lang="en-US" dirty="0"/>
              <a:t>Please note that changes made to these objectives will need to be reflected in the associated Facilitator Guide and Situation Manual for this scenario </a:t>
            </a:r>
          </a:p>
        </p:txBody>
      </p:sp>
      <p:sp>
        <p:nvSpPr>
          <p:cNvPr id="4" name="TextBox 3">
            <a:extLst>
              <a:ext uri="{FF2B5EF4-FFF2-40B4-BE49-F238E27FC236}">
                <a16:creationId xmlns:a16="http://schemas.microsoft.com/office/drawing/2014/main" id="{CD37E6FB-1567-482D-BA27-03B15FED99BD}"/>
              </a:ext>
            </a:extLst>
          </p:cNvPr>
          <p:cNvSpPr txBox="1"/>
          <p:nvPr/>
        </p:nvSpPr>
        <p:spPr>
          <a:xfrm>
            <a:off x="1257300" y="5257800"/>
            <a:ext cx="6629400" cy="461665"/>
          </a:xfrm>
          <a:prstGeom prst="rect">
            <a:avLst/>
          </a:prstGeom>
          <a:noFill/>
        </p:spPr>
        <p:txBody>
          <a:bodyPr wrap="square" rtlCol="0">
            <a:spAutoFit/>
          </a:bodyPr>
          <a:lstStyle/>
          <a:p>
            <a:pPr algn="ctr"/>
            <a:r>
              <a:rPr lang="en-US" b="1">
                <a:solidFill>
                  <a:schemeClr val="bg1"/>
                </a:solidFill>
                <a:latin typeface="Times New Roman" panose="02020603050405020304" pitchFamily="18" charset="0"/>
                <a:cs typeface="Times New Roman" panose="02020603050405020304" pitchFamily="18" charset="0"/>
              </a:rPr>
              <a:t>**Delete slide prior to conduct**</a:t>
            </a:r>
          </a:p>
        </p:txBody>
      </p:sp>
    </p:spTree>
    <p:extLst>
      <p:ext uri="{BB962C8B-B14F-4D97-AF65-F5344CB8AC3E}">
        <p14:creationId xmlns:p14="http://schemas.microsoft.com/office/powerpoint/2010/main" val="3315794178"/>
      </p:ext>
    </p:extLst>
  </p:cSld>
  <p:clrMapOvr>
    <a:masterClrMapping/>
  </p:clrMapOvr>
</p:sld>
</file>

<file path=ppt/theme/theme1.xml><?xml version="1.0" encoding="utf-8"?>
<a:theme xmlns:a="http://schemas.openxmlformats.org/drawingml/2006/main" name="DHS_Templa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HS_Templa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e3c597a9-c3b6-49bf-afce-075b0a87068d">CGPROJECT-1159893215-559</_dlc_DocId>
    <_dlc_DocIdUrl xmlns="e3c597a9-c3b6-49bf-afce-075b0a87068d">
      <Url>https://cadmus.sharepoint.com/sites/projects/2495/_layouts/15/DocIdRedir.aspx?ID=CGPROJECT-1159893215-559</Url>
      <Description>CGPROJECT-1159893215-559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D5D9F2B1D00E49AB3E55494F3229D5" ma:contentTypeVersion="5" ma:contentTypeDescription="Create a new document." ma:contentTypeScope="" ma:versionID="bf3588c58e30aa91fa664abeeaf1e4c9">
  <xsd:schema xmlns:xsd="http://www.w3.org/2001/XMLSchema" xmlns:xs="http://www.w3.org/2001/XMLSchema" xmlns:p="http://schemas.microsoft.com/office/2006/metadata/properties" xmlns:ns2="e3c597a9-c3b6-49bf-afce-075b0a87068d" xmlns:ns3="0593e740-68c4-44c0-a756-34a7f4774939" targetNamespace="http://schemas.microsoft.com/office/2006/metadata/properties" ma:root="true" ma:fieldsID="44b5e3876771f04620641091c14b8390" ns2:_="" ns3:_="">
    <xsd:import namespace="e3c597a9-c3b6-49bf-afce-075b0a87068d"/>
    <xsd:import namespace="0593e740-68c4-44c0-a756-34a7f47749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597a9-c3b6-49bf-afce-075b0a8706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593e740-68c4-44c0-a756-34a7f47749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6DE4624-C420-4A83-AEB5-6B1F11918541}">
  <ds:schemaRefs>
    <ds:schemaRef ds:uri="http://purl.org/dc/terms/"/>
    <ds:schemaRef ds:uri="http://schemas.microsoft.com/office/infopath/2007/PartnerControls"/>
    <ds:schemaRef ds:uri="http://purl.org/dc/dcmitype/"/>
    <ds:schemaRef ds:uri="http://purl.org/dc/elements/1.1/"/>
    <ds:schemaRef ds:uri="http://schemas.microsoft.com/office/2006/metadata/properties"/>
    <ds:schemaRef ds:uri="e3c597a9-c3b6-49bf-afce-075b0a87068d"/>
    <ds:schemaRef ds:uri="http://schemas.microsoft.com/office/2006/documentManagement/types"/>
    <ds:schemaRef ds:uri="http://schemas.openxmlformats.org/package/2006/metadata/core-properties"/>
    <ds:schemaRef ds:uri="0593e740-68c4-44c0-a756-34a7f4774939"/>
    <ds:schemaRef ds:uri="http://www.w3.org/XML/1998/namespace"/>
  </ds:schemaRefs>
</ds:datastoreItem>
</file>

<file path=customXml/itemProps2.xml><?xml version="1.0" encoding="utf-8"?>
<ds:datastoreItem xmlns:ds="http://schemas.openxmlformats.org/officeDocument/2006/customXml" ds:itemID="{8A4A10A6-33A1-40F2-A189-46BE54D86739}">
  <ds:schemaRefs>
    <ds:schemaRef ds:uri="http://schemas.microsoft.com/sharepoint/v3/contenttype/forms"/>
  </ds:schemaRefs>
</ds:datastoreItem>
</file>

<file path=customXml/itemProps3.xml><?xml version="1.0" encoding="utf-8"?>
<ds:datastoreItem xmlns:ds="http://schemas.openxmlformats.org/officeDocument/2006/customXml" ds:itemID="{A16624F3-D245-4761-9CAC-8F7849DFB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597a9-c3b6-49bf-afce-075b0a87068d"/>
    <ds:schemaRef ds:uri="0593e740-68c4-44c0-a756-34a7f4774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0F9EA42-2ACA-4E00-B2D2-4F70CEDBBC9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2672</Words>
  <Application>Microsoft Macintosh PowerPoint</Application>
  <PresentationFormat>On-screen Show (4:3)</PresentationFormat>
  <Paragraphs>274</Paragraphs>
  <Slides>44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Times</vt:lpstr>
      <vt:lpstr>Times New Roman</vt:lpstr>
      <vt:lpstr>Wingdings</vt:lpstr>
      <vt:lpstr>DHS_Template</vt:lpstr>
      <vt:lpstr>Custom Design</vt:lpstr>
      <vt:lpstr>Department of Homeland Security Exercise Starter Kit </vt:lpstr>
      <vt:lpstr>READ FIRST</vt:lpstr>
      <vt:lpstr>Welcome and Introductions</vt:lpstr>
      <vt:lpstr>Administrative Remarks</vt:lpstr>
      <vt:lpstr>Exercise Schedule</vt:lpstr>
      <vt:lpstr>Exercise Overview</vt:lpstr>
      <vt:lpstr>Exercise Overview (1)</vt:lpstr>
      <vt:lpstr>Exercise Overview (cont.)</vt:lpstr>
      <vt:lpstr>READ FIRST (2)</vt:lpstr>
      <vt:lpstr>Exercise Objectives</vt:lpstr>
      <vt:lpstr>Participant Roles and Responsibilities</vt:lpstr>
      <vt:lpstr>Participating Organizations</vt:lpstr>
      <vt:lpstr>Exercise Guidelines </vt:lpstr>
      <vt:lpstr>Assumptions and Artificialities</vt:lpstr>
      <vt:lpstr>Start of Exercise</vt:lpstr>
      <vt:lpstr>Module 1: Initial Response</vt:lpstr>
      <vt:lpstr>Module 1: Background</vt:lpstr>
      <vt:lpstr>Module 1: Scenario Overview </vt:lpstr>
      <vt:lpstr>Module 1: Scenario Overview (cont.)</vt:lpstr>
      <vt:lpstr>Module 1: Discussion Questions (1/4)</vt:lpstr>
      <vt:lpstr>Module 1: Discussion Questions (2/4)</vt:lpstr>
      <vt:lpstr>Module 1: Discussion Questions (3/4)</vt:lpstr>
      <vt:lpstr>Module 1: Discussion Questions (4/4)</vt:lpstr>
      <vt:lpstr>Break</vt:lpstr>
      <vt:lpstr>Module 2: Extended Response</vt:lpstr>
      <vt:lpstr>Module 2: Scenario Overview </vt:lpstr>
      <vt:lpstr>Module 2: Scenario Overview (cont.)</vt:lpstr>
      <vt:lpstr>Module 2: Discussion Questions (1/4)</vt:lpstr>
      <vt:lpstr>Module 2: Discussion Questions (2/4)</vt:lpstr>
      <vt:lpstr>Module 2: Discussion Questions (3/4)</vt:lpstr>
      <vt:lpstr>Module 2: Discussion Questions (4/4)</vt:lpstr>
      <vt:lpstr>Break (3)</vt:lpstr>
      <vt:lpstr>Module 3: Short-Term  Recovery</vt:lpstr>
      <vt:lpstr>Module 3: Scenario Overview</vt:lpstr>
      <vt:lpstr>Module 3: Discussion Questions (1/4)</vt:lpstr>
      <vt:lpstr>Module 3: Discussion Questions (2/4)</vt:lpstr>
      <vt:lpstr>Module 3: Discussion Questions (3/4)</vt:lpstr>
      <vt:lpstr>Module 3: Discussion Questions (4/4)</vt:lpstr>
      <vt:lpstr>End of Exercise</vt:lpstr>
      <vt:lpstr>Exercise Hot Wash</vt:lpstr>
      <vt:lpstr>Hot Wash Overview</vt:lpstr>
      <vt:lpstr>Closing Remarks</vt:lpstr>
      <vt:lpstr>Adjournment</vt:lpstr>
      <vt:lpstr>Department of Homeland Security Exercise Starter Kit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Resilience Program       Exercise Starter Kit</dc:title>
  <dc:creator/>
  <cp:lastModifiedBy/>
  <cp:revision>1</cp:revision>
  <dcterms:modified xsi:type="dcterms:W3CDTF">2020-02-12T22:11:37Z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0x01010080D5D9F2B1D00E49AB3E55494F3229D5</vt:lpwstr>
  </property>
  <property fmtid="{D5CDD505-2E9C-101B-9397-08002B2CF9AE}" pid="3" name="_dlc_DocIdItemGuid">
    <vt:lpwstr>6701adb5-8bec-4f8e-9040-37a0b2e01840</vt:lpwstr>
  </property>
</Properties>
</file>