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757" r:id="rId7"/>
    <p:sldMasterId id="2147483758" r:id="rId8"/>
  </p:sldMasterIdLst>
  <p:notesMasterIdLst>
    <p:notesMasterId r:id="rId55"/>
  </p:notesMasterIdLst>
  <p:handoutMasterIdLst>
    <p:handoutMasterId r:id="rId56"/>
  </p:handoutMasterIdLst>
  <p:sldIdLst>
    <p:sldId id="455" r:id="rId9"/>
    <p:sldId id="444" r:id="rId10"/>
    <p:sldId id="429" r:id="rId11"/>
    <p:sldId id="385" r:id="rId12"/>
    <p:sldId id="430" r:id="rId13"/>
    <p:sldId id="431" r:id="rId14"/>
    <p:sldId id="386" r:id="rId15"/>
    <p:sldId id="387" r:id="rId16"/>
    <p:sldId id="445" r:id="rId17"/>
    <p:sldId id="432" r:id="rId18"/>
    <p:sldId id="388" r:id="rId19"/>
    <p:sldId id="391" r:id="rId20"/>
    <p:sldId id="389" r:id="rId21"/>
    <p:sldId id="392" r:id="rId22"/>
    <p:sldId id="433" r:id="rId23"/>
    <p:sldId id="434" r:id="rId24"/>
    <p:sldId id="462" r:id="rId25"/>
    <p:sldId id="460" r:id="rId26"/>
    <p:sldId id="399" r:id="rId27"/>
    <p:sldId id="403" r:id="rId28"/>
    <p:sldId id="404" r:id="rId29"/>
    <p:sldId id="405" r:id="rId30"/>
    <p:sldId id="435" r:id="rId31"/>
    <p:sldId id="436" r:id="rId32"/>
    <p:sldId id="408" r:id="rId33"/>
    <p:sldId id="463" r:id="rId34"/>
    <p:sldId id="465" r:id="rId35"/>
    <p:sldId id="411" r:id="rId36"/>
    <p:sldId id="412" r:id="rId37"/>
    <p:sldId id="477" r:id="rId38"/>
    <p:sldId id="478" r:id="rId39"/>
    <p:sldId id="468" r:id="rId40"/>
    <p:sldId id="469" r:id="rId41"/>
    <p:sldId id="471" r:id="rId42"/>
    <p:sldId id="472" r:id="rId43"/>
    <p:sldId id="474" r:id="rId44"/>
    <p:sldId id="476" r:id="rId45"/>
    <p:sldId id="413" r:id="rId46"/>
    <p:sldId id="414" r:id="rId47"/>
    <p:sldId id="437" r:id="rId48"/>
    <p:sldId id="439" r:id="rId49"/>
    <p:sldId id="441" r:id="rId50"/>
    <p:sldId id="401" r:id="rId51"/>
    <p:sldId id="440" r:id="rId52"/>
    <p:sldId id="442" r:id="rId53"/>
    <p:sldId id="458" r:id="rId54"/>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78D"/>
    <a:srgbClr val="003366"/>
    <a:srgbClr val="015289"/>
    <a:srgbClr val="333333"/>
    <a:srgbClr val="050000"/>
    <a:srgbClr val="999999"/>
    <a:srgbClr val="00307F"/>
    <a:srgbClr val="B0B1B3"/>
    <a:srgbClr val="848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3" autoAdjust="0"/>
    <p:restoredTop sz="93957" autoAdjust="0"/>
  </p:normalViewPr>
  <p:slideViewPr>
    <p:cSldViewPr>
      <p:cViewPr varScale="1">
        <p:scale>
          <a:sx n="104" d="100"/>
          <a:sy n="104" d="100"/>
        </p:scale>
        <p:origin x="8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578"/>
    </p:cViewPr>
  </p:sorterViewPr>
  <p:notesViewPr>
    <p:cSldViewPr>
      <p:cViewPr varScale="1">
        <p:scale>
          <a:sx n="55" d="100"/>
          <a:sy n="55" d="100"/>
        </p:scale>
        <p:origin x="2862"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8" Type="http://schemas.openxmlformats.org/officeDocument/2006/relationships/slideMaster" Target="slideMasters/slideMaster2.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commentAuthors" Target="commentAuthor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1028"/>
          <p:cNvSpPr>
            <a:spLocks noGrp="1" noChangeArrowheads="1"/>
          </p:cNvSpPr>
          <p:nvPr>
            <p:ph type="ftr" sz="quarter" idx="2"/>
          </p:nvPr>
        </p:nvSpPr>
        <p:spPr bwMode="auto">
          <a:xfrm>
            <a:off x="0"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defRPr sz="1200">
                <a:latin typeface="Times" panose="02020603050405020304" pitchFamily="18" charset="0"/>
              </a:defRPr>
            </a:lvl1pPr>
          </a:lstStyle>
          <a:p>
            <a:pPr>
              <a:defRPr/>
            </a:pPr>
            <a:endParaRPr lang="en-US" altLang="en-US"/>
          </a:p>
        </p:txBody>
      </p:sp>
      <p:sp>
        <p:nvSpPr>
          <p:cNvPr id="14341" name="Rectangle 1029"/>
          <p:cNvSpPr>
            <a:spLocks noGrp="1" noChangeArrowheads="1"/>
          </p:cNvSpPr>
          <p:nvPr>
            <p:ph type="sldNum" sz="quarter" idx="3"/>
          </p:nvPr>
        </p:nvSpPr>
        <p:spPr bwMode="auto">
          <a:xfrm>
            <a:off x="3937093"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lgn="r">
              <a:defRPr sz="1200">
                <a:latin typeface="Times" panose="02020603050405020304" pitchFamily="18" charset="0"/>
              </a:defRPr>
            </a:lvl1pPr>
          </a:lstStyle>
          <a:p>
            <a:pPr>
              <a:defRPr/>
            </a:pPr>
            <a:fld id="{AC13CC6B-47A7-4CFB-B46E-09604B449DB2}" type="slidenum">
              <a:rPr lang="en-US" altLang="en-US"/>
              <a:pPr>
                <a:defRPr/>
              </a:pPr>
              <a:t>‹#›</a:t>
            </a:fld>
            <a:endParaRPr lang="en-US" altLang="en-US"/>
          </a:p>
        </p:txBody>
      </p:sp>
    </p:spTree>
    <p:extLst>
      <p:ext uri="{BB962C8B-B14F-4D97-AF65-F5344CB8AC3E}">
        <p14:creationId xmlns:p14="http://schemas.microsoft.com/office/powerpoint/2010/main" val="215623772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87" name="Rectangle 3"/>
          <p:cNvSpPr>
            <a:spLocks noGrp="1" noChangeArrowheads="1"/>
          </p:cNvSpPr>
          <p:nvPr>
            <p:ph type="dt" idx="1"/>
          </p:nvPr>
        </p:nvSpPr>
        <p:spPr bwMode="auto">
          <a:xfrm>
            <a:off x="3961158" y="0"/>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algn="r" defTabSz="900294">
              <a:defRPr sz="1200">
                <a:latin typeface="Times"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209675" y="674688"/>
            <a:ext cx="4606925" cy="3454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6389" name="Rectangle 5"/>
          <p:cNvSpPr>
            <a:spLocks noGrp="1" noChangeArrowheads="1"/>
          </p:cNvSpPr>
          <p:nvPr>
            <p:ph type="body" sz="quarter" idx="3"/>
          </p:nvPr>
        </p:nvSpPr>
        <p:spPr bwMode="auto">
          <a:xfrm>
            <a:off x="896837" y="4354013"/>
            <a:ext cx="5156404" cy="420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0" y="8783233"/>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91" name="Rectangle 7"/>
          <p:cNvSpPr>
            <a:spLocks noGrp="1" noChangeArrowheads="1"/>
          </p:cNvSpPr>
          <p:nvPr>
            <p:ph type="sldNum" sz="quarter" idx="5"/>
          </p:nvPr>
        </p:nvSpPr>
        <p:spPr bwMode="auto">
          <a:xfrm>
            <a:off x="3961158" y="8783233"/>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algn="r" defTabSz="900294">
              <a:defRPr sz="1200">
                <a:latin typeface="Times" panose="02020603050405020304" pitchFamily="18" charset="0"/>
              </a:defRPr>
            </a:lvl1pPr>
          </a:lstStyle>
          <a:p>
            <a:pPr>
              <a:defRPr/>
            </a:pPr>
            <a:fld id="{96BC7B59-A22A-4A44-9130-73FCCB7E58F6}" type="slidenum">
              <a:rPr lang="en-US" altLang="en-US"/>
              <a:pPr>
                <a:defRPr/>
              </a:pPr>
              <a:t>‹#›</a:t>
            </a:fld>
            <a:endParaRPr lang="en-US" altLang="en-US"/>
          </a:p>
        </p:txBody>
      </p:sp>
    </p:spTree>
    <p:extLst>
      <p:ext uri="{BB962C8B-B14F-4D97-AF65-F5344CB8AC3E}">
        <p14:creationId xmlns:p14="http://schemas.microsoft.com/office/powerpoint/2010/main" val="368768483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a:t>
            </a:fld>
            <a:endParaRPr lang="en-US" altLang="en-US"/>
          </a:p>
        </p:txBody>
      </p:sp>
    </p:spTree>
    <p:extLst>
      <p:ext uri="{BB962C8B-B14F-4D97-AF65-F5344CB8AC3E}">
        <p14:creationId xmlns:p14="http://schemas.microsoft.com/office/powerpoint/2010/main" val="228831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10</a:t>
            </a:fld>
            <a:endParaRPr lang="en-US" altLang="en-US"/>
          </a:p>
        </p:txBody>
      </p:sp>
    </p:spTree>
    <p:extLst>
      <p:ext uri="{BB962C8B-B14F-4D97-AF65-F5344CB8AC3E}">
        <p14:creationId xmlns:p14="http://schemas.microsoft.com/office/powerpoint/2010/main" val="2735008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11</a:t>
            </a:fld>
            <a:endParaRPr lang="en-US" altLang="en-US"/>
          </a:p>
        </p:txBody>
      </p:sp>
    </p:spTree>
    <p:extLst>
      <p:ext uri="{BB962C8B-B14F-4D97-AF65-F5344CB8AC3E}">
        <p14:creationId xmlns:p14="http://schemas.microsoft.com/office/powerpoint/2010/main" val="374826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12</a:t>
            </a:fld>
            <a:endParaRPr lang="en-US" altLang="en-US"/>
          </a:p>
        </p:txBody>
      </p:sp>
    </p:spTree>
    <p:extLst>
      <p:ext uri="{BB962C8B-B14F-4D97-AF65-F5344CB8AC3E}">
        <p14:creationId xmlns:p14="http://schemas.microsoft.com/office/powerpoint/2010/main" val="420513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13</a:t>
            </a:fld>
            <a:endParaRPr lang="en-US" altLang="en-US"/>
          </a:p>
        </p:txBody>
      </p:sp>
    </p:spTree>
    <p:extLst>
      <p:ext uri="{BB962C8B-B14F-4D97-AF65-F5344CB8AC3E}">
        <p14:creationId xmlns:p14="http://schemas.microsoft.com/office/powerpoint/2010/main" val="3804439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14</a:t>
            </a:fld>
            <a:endParaRPr lang="en-US" altLang="en-US"/>
          </a:p>
        </p:txBody>
      </p:sp>
    </p:spTree>
    <p:extLst>
      <p:ext uri="{BB962C8B-B14F-4D97-AF65-F5344CB8AC3E}">
        <p14:creationId xmlns:p14="http://schemas.microsoft.com/office/powerpoint/2010/main" val="2208792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15</a:t>
            </a:fld>
            <a:endParaRPr lang="en-US" altLang="en-US"/>
          </a:p>
        </p:txBody>
      </p:sp>
    </p:spTree>
    <p:extLst>
      <p:ext uri="{BB962C8B-B14F-4D97-AF65-F5344CB8AC3E}">
        <p14:creationId xmlns:p14="http://schemas.microsoft.com/office/powerpoint/2010/main" val="1518273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16</a:t>
            </a:fld>
            <a:endParaRPr lang="en-US" altLang="en-US"/>
          </a:p>
        </p:txBody>
      </p:sp>
    </p:spTree>
    <p:extLst>
      <p:ext uri="{BB962C8B-B14F-4D97-AF65-F5344CB8AC3E}">
        <p14:creationId xmlns:p14="http://schemas.microsoft.com/office/powerpoint/2010/main" val="3756314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17</a:t>
            </a:fld>
            <a:endParaRPr lang="en-US" altLang="en-US"/>
          </a:p>
        </p:txBody>
      </p:sp>
    </p:spTree>
    <p:extLst>
      <p:ext uri="{BB962C8B-B14F-4D97-AF65-F5344CB8AC3E}">
        <p14:creationId xmlns:p14="http://schemas.microsoft.com/office/powerpoint/2010/main" val="1806776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18</a:t>
            </a:fld>
            <a:endParaRPr lang="en-US" altLang="en-US"/>
          </a:p>
        </p:txBody>
      </p:sp>
    </p:spTree>
    <p:extLst>
      <p:ext uri="{BB962C8B-B14F-4D97-AF65-F5344CB8AC3E}">
        <p14:creationId xmlns:p14="http://schemas.microsoft.com/office/powerpoint/2010/main" val="944513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19</a:t>
            </a:fld>
            <a:endParaRPr lang="en-US" altLang="en-US"/>
          </a:p>
        </p:txBody>
      </p:sp>
    </p:spTree>
    <p:extLst>
      <p:ext uri="{BB962C8B-B14F-4D97-AF65-F5344CB8AC3E}">
        <p14:creationId xmlns:p14="http://schemas.microsoft.com/office/powerpoint/2010/main" val="72156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a:t>
            </a:fld>
            <a:endParaRPr lang="en-US" altLang="en-US"/>
          </a:p>
        </p:txBody>
      </p:sp>
    </p:spTree>
    <p:extLst>
      <p:ext uri="{BB962C8B-B14F-4D97-AF65-F5344CB8AC3E}">
        <p14:creationId xmlns:p14="http://schemas.microsoft.com/office/powerpoint/2010/main" val="1595438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20</a:t>
            </a:fld>
            <a:endParaRPr lang="en-US" altLang="en-US"/>
          </a:p>
        </p:txBody>
      </p:sp>
    </p:spTree>
    <p:extLst>
      <p:ext uri="{BB962C8B-B14F-4D97-AF65-F5344CB8AC3E}">
        <p14:creationId xmlns:p14="http://schemas.microsoft.com/office/powerpoint/2010/main" val="2468438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21</a:t>
            </a:fld>
            <a:endParaRPr lang="en-US" altLang="en-US"/>
          </a:p>
        </p:txBody>
      </p:sp>
    </p:spTree>
    <p:extLst>
      <p:ext uri="{BB962C8B-B14F-4D97-AF65-F5344CB8AC3E}">
        <p14:creationId xmlns:p14="http://schemas.microsoft.com/office/powerpoint/2010/main" val="826761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22</a:t>
            </a:fld>
            <a:endParaRPr lang="en-US" altLang="en-US"/>
          </a:p>
        </p:txBody>
      </p:sp>
    </p:spTree>
    <p:extLst>
      <p:ext uri="{BB962C8B-B14F-4D97-AF65-F5344CB8AC3E}">
        <p14:creationId xmlns:p14="http://schemas.microsoft.com/office/powerpoint/2010/main" val="2416128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23</a:t>
            </a:fld>
            <a:endParaRPr lang="en-US" altLang="en-US"/>
          </a:p>
        </p:txBody>
      </p:sp>
    </p:spTree>
    <p:extLst>
      <p:ext uri="{BB962C8B-B14F-4D97-AF65-F5344CB8AC3E}">
        <p14:creationId xmlns:p14="http://schemas.microsoft.com/office/powerpoint/2010/main" val="1164121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24</a:t>
            </a:fld>
            <a:endParaRPr lang="en-US" altLang="en-US"/>
          </a:p>
        </p:txBody>
      </p:sp>
    </p:spTree>
    <p:extLst>
      <p:ext uri="{BB962C8B-B14F-4D97-AF65-F5344CB8AC3E}">
        <p14:creationId xmlns:p14="http://schemas.microsoft.com/office/powerpoint/2010/main" val="4022728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25</a:t>
            </a:fld>
            <a:endParaRPr lang="en-US" altLang="en-US"/>
          </a:p>
        </p:txBody>
      </p:sp>
    </p:spTree>
    <p:extLst>
      <p:ext uri="{BB962C8B-B14F-4D97-AF65-F5344CB8AC3E}">
        <p14:creationId xmlns:p14="http://schemas.microsoft.com/office/powerpoint/2010/main" val="1542875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26</a:t>
            </a:fld>
            <a:endParaRPr lang="en-US" altLang="en-US"/>
          </a:p>
        </p:txBody>
      </p:sp>
    </p:spTree>
    <p:extLst>
      <p:ext uri="{BB962C8B-B14F-4D97-AF65-F5344CB8AC3E}">
        <p14:creationId xmlns:p14="http://schemas.microsoft.com/office/powerpoint/2010/main" val="4275143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27</a:t>
            </a:fld>
            <a:endParaRPr lang="en-US" altLang="en-US"/>
          </a:p>
        </p:txBody>
      </p:sp>
    </p:spTree>
    <p:extLst>
      <p:ext uri="{BB962C8B-B14F-4D97-AF65-F5344CB8AC3E}">
        <p14:creationId xmlns:p14="http://schemas.microsoft.com/office/powerpoint/2010/main" val="2640819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28</a:t>
            </a:fld>
            <a:endParaRPr lang="en-US" altLang="en-US"/>
          </a:p>
        </p:txBody>
      </p:sp>
    </p:spTree>
    <p:extLst>
      <p:ext uri="{BB962C8B-B14F-4D97-AF65-F5344CB8AC3E}">
        <p14:creationId xmlns:p14="http://schemas.microsoft.com/office/powerpoint/2010/main" val="1697277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29</a:t>
            </a:fld>
            <a:endParaRPr lang="en-US" altLang="en-US"/>
          </a:p>
        </p:txBody>
      </p:sp>
    </p:spTree>
    <p:extLst>
      <p:ext uri="{BB962C8B-B14F-4D97-AF65-F5344CB8AC3E}">
        <p14:creationId xmlns:p14="http://schemas.microsoft.com/office/powerpoint/2010/main" val="314570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a:t>
            </a:fld>
            <a:endParaRPr lang="en-US" altLang="en-US"/>
          </a:p>
        </p:txBody>
      </p:sp>
    </p:spTree>
    <p:extLst>
      <p:ext uri="{BB962C8B-B14F-4D97-AF65-F5344CB8AC3E}">
        <p14:creationId xmlns:p14="http://schemas.microsoft.com/office/powerpoint/2010/main" val="2448549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30</a:t>
            </a:fld>
            <a:endParaRPr lang="en-US" altLang="en-US"/>
          </a:p>
        </p:txBody>
      </p:sp>
    </p:spTree>
    <p:extLst>
      <p:ext uri="{BB962C8B-B14F-4D97-AF65-F5344CB8AC3E}">
        <p14:creationId xmlns:p14="http://schemas.microsoft.com/office/powerpoint/2010/main" val="3793182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31</a:t>
            </a:fld>
            <a:endParaRPr lang="en-US" altLang="en-US"/>
          </a:p>
        </p:txBody>
      </p:sp>
    </p:spTree>
    <p:extLst>
      <p:ext uri="{BB962C8B-B14F-4D97-AF65-F5344CB8AC3E}">
        <p14:creationId xmlns:p14="http://schemas.microsoft.com/office/powerpoint/2010/main" val="1543711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32</a:t>
            </a:fld>
            <a:endParaRPr lang="en-US" altLang="en-US"/>
          </a:p>
        </p:txBody>
      </p:sp>
    </p:spTree>
    <p:extLst>
      <p:ext uri="{BB962C8B-B14F-4D97-AF65-F5344CB8AC3E}">
        <p14:creationId xmlns:p14="http://schemas.microsoft.com/office/powerpoint/2010/main" val="2546984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33</a:t>
            </a:fld>
            <a:endParaRPr lang="en-US" altLang="en-US"/>
          </a:p>
        </p:txBody>
      </p:sp>
    </p:spTree>
    <p:extLst>
      <p:ext uri="{BB962C8B-B14F-4D97-AF65-F5344CB8AC3E}">
        <p14:creationId xmlns:p14="http://schemas.microsoft.com/office/powerpoint/2010/main" val="1178254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34</a:t>
            </a:fld>
            <a:endParaRPr lang="en-US" altLang="en-US"/>
          </a:p>
        </p:txBody>
      </p:sp>
    </p:spTree>
    <p:extLst>
      <p:ext uri="{BB962C8B-B14F-4D97-AF65-F5344CB8AC3E}">
        <p14:creationId xmlns:p14="http://schemas.microsoft.com/office/powerpoint/2010/main" val="761019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35</a:t>
            </a:fld>
            <a:endParaRPr lang="en-US" altLang="en-US"/>
          </a:p>
        </p:txBody>
      </p:sp>
    </p:spTree>
    <p:extLst>
      <p:ext uri="{BB962C8B-B14F-4D97-AF65-F5344CB8AC3E}">
        <p14:creationId xmlns:p14="http://schemas.microsoft.com/office/powerpoint/2010/main" val="2750147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36</a:t>
            </a:fld>
            <a:endParaRPr lang="en-US" altLang="en-US"/>
          </a:p>
        </p:txBody>
      </p:sp>
    </p:spTree>
    <p:extLst>
      <p:ext uri="{BB962C8B-B14F-4D97-AF65-F5344CB8AC3E}">
        <p14:creationId xmlns:p14="http://schemas.microsoft.com/office/powerpoint/2010/main" val="1533432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37</a:t>
            </a:fld>
            <a:endParaRPr lang="en-US" altLang="en-US"/>
          </a:p>
        </p:txBody>
      </p:sp>
    </p:spTree>
    <p:extLst>
      <p:ext uri="{BB962C8B-B14F-4D97-AF65-F5344CB8AC3E}">
        <p14:creationId xmlns:p14="http://schemas.microsoft.com/office/powerpoint/2010/main" val="1324987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38</a:t>
            </a:fld>
            <a:endParaRPr lang="en-US" altLang="en-US"/>
          </a:p>
        </p:txBody>
      </p:sp>
    </p:spTree>
    <p:extLst>
      <p:ext uri="{BB962C8B-B14F-4D97-AF65-F5344CB8AC3E}">
        <p14:creationId xmlns:p14="http://schemas.microsoft.com/office/powerpoint/2010/main" val="2522150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39</a:t>
            </a:fld>
            <a:endParaRPr lang="en-US" altLang="en-US"/>
          </a:p>
        </p:txBody>
      </p:sp>
    </p:spTree>
    <p:extLst>
      <p:ext uri="{BB962C8B-B14F-4D97-AF65-F5344CB8AC3E}">
        <p14:creationId xmlns:p14="http://schemas.microsoft.com/office/powerpoint/2010/main" val="394585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a:t>
            </a:fld>
            <a:endParaRPr lang="en-US" altLang="en-US"/>
          </a:p>
        </p:txBody>
      </p:sp>
    </p:spTree>
    <p:extLst>
      <p:ext uri="{BB962C8B-B14F-4D97-AF65-F5344CB8AC3E}">
        <p14:creationId xmlns:p14="http://schemas.microsoft.com/office/powerpoint/2010/main" val="1752882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40</a:t>
            </a:fld>
            <a:endParaRPr lang="en-US" altLang="en-US"/>
          </a:p>
        </p:txBody>
      </p:sp>
    </p:spTree>
    <p:extLst>
      <p:ext uri="{BB962C8B-B14F-4D97-AF65-F5344CB8AC3E}">
        <p14:creationId xmlns:p14="http://schemas.microsoft.com/office/powerpoint/2010/main" val="4072744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41</a:t>
            </a:fld>
            <a:endParaRPr lang="en-US" altLang="en-US"/>
          </a:p>
        </p:txBody>
      </p:sp>
    </p:spTree>
    <p:extLst>
      <p:ext uri="{BB962C8B-B14F-4D97-AF65-F5344CB8AC3E}">
        <p14:creationId xmlns:p14="http://schemas.microsoft.com/office/powerpoint/2010/main" val="4094306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42</a:t>
            </a:fld>
            <a:endParaRPr lang="en-US" altLang="en-US"/>
          </a:p>
        </p:txBody>
      </p:sp>
    </p:spTree>
    <p:extLst>
      <p:ext uri="{BB962C8B-B14F-4D97-AF65-F5344CB8AC3E}">
        <p14:creationId xmlns:p14="http://schemas.microsoft.com/office/powerpoint/2010/main" val="3373771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43</a:t>
            </a:fld>
            <a:endParaRPr lang="en-US" altLang="en-US"/>
          </a:p>
        </p:txBody>
      </p:sp>
    </p:spTree>
    <p:extLst>
      <p:ext uri="{BB962C8B-B14F-4D97-AF65-F5344CB8AC3E}">
        <p14:creationId xmlns:p14="http://schemas.microsoft.com/office/powerpoint/2010/main" val="3978161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44</a:t>
            </a:fld>
            <a:endParaRPr lang="en-US" altLang="en-US"/>
          </a:p>
        </p:txBody>
      </p:sp>
    </p:spTree>
    <p:extLst>
      <p:ext uri="{BB962C8B-B14F-4D97-AF65-F5344CB8AC3E}">
        <p14:creationId xmlns:p14="http://schemas.microsoft.com/office/powerpoint/2010/main" val="24442331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45</a:t>
            </a:fld>
            <a:endParaRPr lang="en-US" altLang="en-US"/>
          </a:p>
        </p:txBody>
      </p:sp>
    </p:spTree>
    <p:extLst>
      <p:ext uri="{BB962C8B-B14F-4D97-AF65-F5344CB8AC3E}">
        <p14:creationId xmlns:p14="http://schemas.microsoft.com/office/powerpoint/2010/main" val="15348252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46</a:t>
            </a:fld>
            <a:endParaRPr lang="en-US" altLang="en-US"/>
          </a:p>
        </p:txBody>
      </p:sp>
    </p:spTree>
    <p:extLst>
      <p:ext uri="{BB962C8B-B14F-4D97-AF65-F5344CB8AC3E}">
        <p14:creationId xmlns:p14="http://schemas.microsoft.com/office/powerpoint/2010/main" val="116598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5</a:t>
            </a:fld>
            <a:endParaRPr lang="en-US" altLang="en-US"/>
          </a:p>
        </p:txBody>
      </p:sp>
    </p:spTree>
    <p:extLst>
      <p:ext uri="{BB962C8B-B14F-4D97-AF65-F5344CB8AC3E}">
        <p14:creationId xmlns:p14="http://schemas.microsoft.com/office/powerpoint/2010/main" val="265203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6</a:t>
            </a:fld>
            <a:endParaRPr lang="en-US" altLang="en-US"/>
          </a:p>
        </p:txBody>
      </p:sp>
    </p:spTree>
    <p:extLst>
      <p:ext uri="{BB962C8B-B14F-4D97-AF65-F5344CB8AC3E}">
        <p14:creationId xmlns:p14="http://schemas.microsoft.com/office/powerpoint/2010/main" val="424649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7</a:t>
            </a:fld>
            <a:endParaRPr lang="en-US" altLang="en-US"/>
          </a:p>
        </p:txBody>
      </p:sp>
    </p:spTree>
    <p:extLst>
      <p:ext uri="{BB962C8B-B14F-4D97-AF65-F5344CB8AC3E}">
        <p14:creationId xmlns:p14="http://schemas.microsoft.com/office/powerpoint/2010/main" val="55167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8</a:t>
            </a:fld>
            <a:endParaRPr lang="en-US" altLang="en-US"/>
          </a:p>
        </p:txBody>
      </p:sp>
    </p:spTree>
    <p:extLst>
      <p:ext uri="{BB962C8B-B14F-4D97-AF65-F5344CB8AC3E}">
        <p14:creationId xmlns:p14="http://schemas.microsoft.com/office/powerpoint/2010/main" val="243875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9</a:t>
            </a:fld>
            <a:endParaRPr lang="en-US" altLang="en-US"/>
          </a:p>
        </p:txBody>
      </p:sp>
    </p:spTree>
    <p:extLst>
      <p:ext uri="{BB962C8B-B14F-4D97-AF65-F5344CB8AC3E}">
        <p14:creationId xmlns:p14="http://schemas.microsoft.com/office/powerpoint/2010/main" val="186871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1228-6322-4DCD-8486-9F1EB543CD1F}"/>
              </a:ext>
            </a:extLst>
          </p:cNvPr>
          <p:cNvSpPr>
            <a:spLocks noGrp="1"/>
          </p:cNvSpPr>
          <p:nvPr>
            <p:ph type="title"/>
          </p:nvPr>
        </p:nvSpPr>
        <p:spPr>
          <a:xfrm>
            <a:off x="628650" y="365125"/>
            <a:ext cx="7886700" cy="930275"/>
          </a:xfrm>
          <a:prstGeom prst="rect">
            <a:avLst/>
          </a:prstGeom>
        </p:spPr>
        <p:txBody>
          <a:bodyPr/>
          <a:lstStyle>
            <a:lvl1pPr>
              <a:defRPr sz="42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8A130BF0-5C81-4674-A2E6-E8DE1283879E}"/>
              </a:ext>
            </a:extLst>
          </p:cNvPr>
          <p:cNvSpPr>
            <a:spLocks noGrp="1"/>
          </p:cNvSpPr>
          <p:nvPr>
            <p:ph type="body" sz="quarter" idx="10"/>
          </p:nvPr>
        </p:nvSpPr>
        <p:spPr>
          <a:xfrm>
            <a:off x="628650" y="1447800"/>
            <a:ext cx="7886700" cy="5029200"/>
          </a:xfrm>
          <a:prstGeom prst="rect">
            <a:avLst/>
          </a:prstGeom>
        </p:spPr>
        <p:txBody>
          <a:bodyPr/>
          <a:lstStyle>
            <a:lvl1pPr marL="228600" indent="-228600">
              <a:spcBef>
                <a:spcPts val="600"/>
              </a:spcBef>
              <a:spcAft>
                <a:spcPts val="600"/>
              </a:spcAft>
              <a:buFont typeface="Wingdings" panose="05000000000000000000" pitchFamily="2" charset="2"/>
              <a:buChar char="§"/>
              <a:defRPr sz="2200">
                <a:solidFill>
                  <a:schemeClr val="bg1"/>
                </a:solidFill>
                <a:latin typeface="Times New Roman" panose="02020603050405020304" pitchFamily="18" charset="0"/>
                <a:cs typeface="Times New Roman" panose="02020603050405020304" pitchFamily="18" charset="0"/>
              </a:defRPr>
            </a:lvl1pPr>
            <a:lvl2pPr marL="685800" indent="-228600">
              <a:spcBef>
                <a:spcPts val="600"/>
              </a:spcBef>
              <a:spcAft>
                <a:spcPts val="600"/>
              </a:spcAft>
              <a:buFont typeface="Times New Roman" panose="02020603050405020304" pitchFamily="18" charset="0"/>
              <a:buChar char="–"/>
              <a:defRPr sz="2000">
                <a:solidFill>
                  <a:schemeClr val="bg1"/>
                </a:solidFill>
                <a:latin typeface="Times New Roman" panose="02020603050405020304" pitchFamily="18" charset="0"/>
                <a:cs typeface="Times New Roman" panose="02020603050405020304" pitchFamily="18" charset="0"/>
              </a:defRPr>
            </a:lvl2pPr>
            <a:lvl3pPr>
              <a:spcBef>
                <a:spcPts val="600"/>
              </a:spcBef>
              <a:spcAft>
                <a:spcPts val="600"/>
              </a:spcAft>
              <a:defRPr sz="1800">
                <a:solidFill>
                  <a:schemeClr val="bg1"/>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Font typeface="Wingdings" panose="05000000000000000000" pitchFamily="2" charset="2"/>
              <a:buChar char="§"/>
              <a:defRPr sz="1600">
                <a:solidFill>
                  <a:schemeClr val="bg1"/>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Font typeface="Wingdings" panose="05000000000000000000" pitchFamily="2" charset="2"/>
              <a:buChar char="§"/>
              <a:defRPr sz="1400">
                <a:solidFill>
                  <a:schemeClr val="bg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93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3900" y="1295400"/>
            <a:ext cx="788670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711C7190-9AC8-425E-9BFB-53B55D98068D}" type="slidenum">
              <a:rPr lang="en-US" altLang="en-US" smtClean="0"/>
              <a:pPr>
                <a:defRPr/>
              </a:pPr>
              <a:t>‹#›</a:t>
            </a:fld>
            <a:endParaRPr lang="en-US" altLang="en-US" dirty="0"/>
          </a:p>
        </p:txBody>
      </p:sp>
    </p:spTree>
    <p:extLst>
      <p:ext uri="{BB962C8B-B14F-4D97-AF65-F5344CB8AC3E}">
        <p14:creationId xmlns:p14="http://schemas.microsoft.com/office/powerpoint/2010/main" val="27892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rgbClr val="999999"/>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0BE5A9B3-7E52-4285-9B85-A1A5B4FA91B9}" type="slidenum">
              <a:rPr lang="en-US" altLang="en-US" smtClean="0"/>
              <a:pPr>
                <a:defRPr/>
              </a:pPr>
              <a:t>‹#›</a:t>
            </a:fld>
            <a:endParaRPr lang="en-US" altLang="en-US"/>
          </a:p>
        </p:txBody>
      </p:sp>
    </p:spTree>
    <p:extLst>
      <p:ext uri="{BB962C8B-B14F-4D97-AF65-F5344CB8AC3E}">
        <p14:creationId xmlns:p14="http://schemas.microsoft.com/office/powerpoint/2010/main" val="412610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115492A2-FC17-4C01-9FF0-284801F2626E}" type="slidenum">
              <a:rPr lang="en-US" altLang="en-US" smtClean="0"/>
              <a:pPr>
                <a:defRPr/>
              </a:pPr>
              <a:t>‹#›</a:t>
            </a:fld>
            <a:endParaRPr lang="en-US" altLang="en-US"/>
          </a:p>
        </p:txBody>
      </p:sp>
    </p:spTree>
    <p:extLst>
      <p:ext uri="{BB962C8B-B14F-4D97-AF65-F5344CB8AC3E}">
        <p14:creationId xmlns:p14="http://schemas.microsoft.com/office/powerpoint/2010/main" val="238151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426B0331-73C1-4112-9277-6EA3B1121FD0}" type="slidenum">
              <a:rPr lang="en-US" altLang="en-US" smtClean="0"/>
              <a:pPr>
                <a:defRPr/>
              </a:pPr>
              <a:t>‹#›</a:t>
            </a:fld>
            <a:endParaRPr lang="en-US" altLang="en-US" dirty="0"/>
          </a:p>
        </p:txBody>
      </p:sp>
    </p:spTree>
    <p:extLst>
      <p:ext uri="{BB962C8B-B14F-4D97-AF65-F5344CB8AC3E}">
        <p14:creationId xmlns:p14="http://schemas.microsoft.com/office/powerpoint/2010/main" val="239493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3521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descr="Campus Resilience Program Cover Photo" title="CRP Cover Photo">
            <a:extLst>
              <a:ext uri="{FF2B5EF4-FFF2-40B4-BE49-F238E27FC236}">
                <a16:creationId xmlns:a16="http://schemas.microsoft.com/office/drawing/2014/main" id="{72A8BE28-2FA9-4E9E-B631-87FC5E15B453}"/>
              </a:ext>
            </a:extLst>
          </p:cNvPr>
          <p:cNvGrpSpPr/>
          <p:nvPr userDrawn="1"/>
        </p:nvGrpSpPr>
        <p:grpSpPr>
          <a:xfrm>
            <a:off x="0" y="0"/>
            <a:ext cx="9144000" cy="7010400"/>
            <a:chOff x="0" y="0"/>
            <a:chExt cx="9144000" cy="7010400"/>
          </a:xfrm>
        </p:grpSpPr>
        <p:grpSp>
          <p:nvGrpSpPr>
            <p:cNvPr id="4" name="Group 3">
              <a:extLst>
                <a:ext uri="{FF2B5EF4-FFF2-40B4-BE49-F238E27FC236}">
                  <a16:creationId xmlns:a16="http://schemas.microsoft.com/office/drawing/2014/main" id="{D278AF0E-661E-44A5-882E-93659338763F}"/>
                </a:ext>
              </a:extLst>
            </p:cNvPr>
            <p:cNvGrpSpPr/>
            <p:nvPr userDrawn="1"/>
          </p:nvGrpSpPr>
          <p:grpSpPr>
            <a:xfrm>
              <a:off x="0" y="0"/>
              <a:ext cx="9144000" cy="7010400"/>
              <a:chOff x="0" y="0"/>
              <a:chExt cx="9144000" cy="7010400"/>
            </a:xfrm>
          </p:grpSpPr>
          <p:pic>
            <p:nvPicPr>
              <p:cNvPr id="6" name="Picture 5" descr="Photo montage:&#10;&#10;American flag waving, girl looking at tablet computer, campus security sign, damaged building, three smiling students lying on the grass with textbooks, group of students looking at a large wall display.&#10;&#10;Campus Resilience Program&#10;Tabletop Exercise&#10;&#10;Exercise Conduct&#10;&#10;September, 2016&#10;&#10;US Department of Homeland Security logo&#10;Department of Homeland Security Campus Resilience Program">
                <a:extLst>
                  <a:ext uri="{FF2B5EF4-FFF2-40B4-BE49-F238E27FC236}">
                    <a16:creationId xmlns:a16="http://schemas.microsoft.com/office/drawing/2014/main" id="{963EAA8B-5C21-4012-86D2-5F3AB4B623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3190461"/>
              </a:xfrm>
              <a:prstGeom prst="rect">
                <a:avLst/>
              </a:prstGeom>
            </p:spPr>
          </p:pic>
          <p:sp>
            <p:nvSpPr>
              <p:cNvPr id="7" name="Rectangle 6">
                <a:extLst>
                  <a:ext uri="{FF2B5EF4-FFF2-40B4-BE49-F238E27FC236}">
                    <a16:creationId xmlns:a16="http://schemas.microsoft.com/office/drawing/2014/main" id="{D681327C-23CF-4771-8C04-2209B9EC980C}"/>
                  </a:ext>
                </a:extLst>
              </p:cNvPr>
              <p:cNvSpPr/>
              <p:nvPr userDrawn="1"/>
            </p:nvSpPr>
            <p:spPr bwMode="auto">
              <a:xfrm>
                <a:off x="0" y="3190461"/>
                <a:ext cx="9144000" cy="3819939"/>
              </a:xfrm>
              <a:prstGeom prst="rect">
                <a:avLst/>
              </a:prstGeom>
              <a:solidFill>
                <a:srgbClr val="00578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83027241-3235-48F3-B370-F144304F3E94}"/>
                </a:ext>
              </a:extLst>
            </p:cNvPr>
            <p:cNvSpPr txBox="1"/>
            <p:nvPr userDrawn="1"/>
          </p:nvSpPr>
          <p:spPr>
            <a:xfrm>
              <a:off x="457200" y="3604498"/>
              <a:ext cx="8153400" cy="523220"/>
            </a:xfrm>
            <a:prstGeom prst="rect">
              <a:avLst/>
            </a:prstGeom>
            <a:noFill/>
          </p:spPr>
          <p:txBody>
            <a:bodyPr wrap="square" rtlCol="0">
              <a:spAutoFit/>
            </a:bodyPr>
            <a:lstStyle/>
            <a:p>
              <a:pPr>
                <a:spcBef>
                  <a:spcPts val="1200"/>
                </a:spcBef>
              </a:pPr>
              <a:endParaRPr lang="en-US" sz="2800" dirty="0">
                <a:solidFill>
                  <a:srgbClr val="FF0000"/>
                </a:solidFill>
                <a:latin typeface="+mj-lt"/>
              </a:endParaRPr>
            </a:p>
          </p:txBody>
        </p:sp>
      </p:grpSp>
      <p:pic>
        <p:nvPicPr>
          <p:cNvPr id="10" name="Picture 9" descr="FEMA Logo" title="FEMA Logo">
            <a:extLst>
              <a:ext uri="{FF2B5EF4-FFF2-40B4-BE49-F238E27FC236}">
                <a16:creationId xmlns:a16="http://schemas.microsoft.com/office/drawing/2014/main" id="{854A9C68-57C8-4E39-B777-244E83A3689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943600"/>
            <a:ext cx="2286000" cy="1050925"/>
          </a:xfrm>
          <a:prstGeom prst="rect">
            <a:avLst/>
          </a:prstGeom>
        </p:spPr>
      </p:pic>
      <p:pic>
        <p:nvPicPr>
          <p:cNvPr id="11" name="Picture 10" descr="Office of Academic Engagement Logo" title="Office of Academic Engagement Logo">
            <a:extLst>
              <a:ext uri="{FF2B5EF4-FFF2-40B4-BE49-F238E27FC236}">
                <a16:creationId xmlns:a16="http://schemas.microsoft.com/office/drawing/2014/main" id="{F941CA3D-9B6D-4D47-845B-A8E810DD1C24}"/>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264" y="5896292"/>
            <a:ext cx="2590165" cy="1145540"/>
          </a:xfrm>
          <a:prstGeom prst="rect">
            <a:avLst/>
          </a:prstGeom>
          <a:noFill/>
        </p:spPr>
      </p:pic>
      <p:sp>
        <p:nvSpPr>
          <p:cNvPr id="15" name="TextBox 14" descr="Sponsor Logo" title="Sponsor Logo">
            <a:extLst>
              <a:ext uri="{FF2B5EF4-FFF2-40B4-BE49-F238E27FC236}">
                <a16:creationId xmlns:a16="http://schemas.microsoft.com/office/drawing/2014/main" id="{13C89CC5-6B76-4D07-883D-D700CB90CF4F}"/>
              </a:ext>
            </a:extLst>
          </p:cNvPr>
          <p:cNvSpPr txBox="1"/>
          <p:nvPr userDrawn="1"/>
        </p:nvSpPr>
        <p:spPr>
          <a:xfrm>
            <a:off x="3276600" y="6150514"/>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176195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Bumper Sticker">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4648200" y="17526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defRPr/>
            </a:pPr>
            <a:endParaRPr lang="en-US"/>
          </a:p>
        </p:txBody>
      </p:sp>
      <p:sp>
        <p:nvSpPr>
          <p:cNvPr id="2" name="Title 1"/>
          <p:cNvSpPr>
            <a:spLocks noGrp="1"/>
          </p:cNvSpPr>
          <p:nvPr>
            <p:ph type="title"/>
          </p:nvPr>
        </p:nvSpPr>
        <p:spPr>
          <a:xfrm>
            <a:off x="457200" y="2857500"/>
            <a:ext cx="8229600" cy="1143000"/>
          </a:xfrm>
        </p:spPr>
        <p:txBody>
          <a:bodyPr/>
          <a:lstStyle>
            <a:lvl1pPr>
              <a:defRPr sz="5400">
                <a:solidFill>
                  <a:srgbClr val="003366"/>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D3AFC900-E6C1-4F88-BB37-3FE0B766F909}"/>
              </a:ext>
            </a:extLst>
          </p:cNvPr>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61740147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78D"/>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34F5A1-3FB9-401A-AA66-81FC9E115DC9}"/>
              </a:ext>
            </a:extLst>
          </p:cNvPr>
          <p:cNvSpPr txBox="1">
            <a:spLocks/>
          </p:cNvSpPr>
          <p:nvPr userDrawn="1"/>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chemeClr val="bg1"/>
              </a:solidFill>
              <a:effectLst/>
              <a:uLnTx/>
              <a:uFillTx/>
              <a:latin typeface="Times New Roman"/>
              <a:ea typeface="+mj-ea"/>
              <a:cs typeface="+mj-cs"/>
            </a:endParaRPr>
          </a:p>
        </p:txBody>
      </p:sp>
      <p:sp>
        <p:nvSpPr>
          <p:cNvPr id="10" name="Content Placeholder 2">
            <a:extLst>
              <a:ext uri="{FF2B5EF4-FFF2-40B4-BE49-F238E27FC236}">
                <a16:creationId xmlns:a16="http://schemas.microsoft.com/office/drawing/2014/main" id="{BD809ADB-79A2-4162-9419-CAC7DD327145}"/>
              </a:ext>
            </a:extLst>
          </p:cNvPr>
          <p:cNvSpPr txBox="1">
            <a:spLocks/>
          </p:cNvSpPr>
          <p:nvPr userDrawn="1"/>
        </p:nvSpPr>
        <p:spPr>
          <a:xfrm>
            <a:off x="723900" y="1295400"/>
            <a:ext cx="7886700" cy="4351338"/>
          </a:xfrm>
          <a:prstGeom prst="rect">
            <a:avLst/>
          </a:prstGeom>
        </p:spPr>
        <p:txBody>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defTabSz="914400" rtl="0" eaLnBrk="1" latinLnBrk="0" hangingPunct="1">
              <a:lnSpc>
                <a:spcPct val="90000"/>
              </a:lnSpc>
              <a:spcBef>
                <a:spcPts val="600"/>
              </a:spcBef>
              <a:spcAft>
                <a:spcPts val="600"/>
              </a:spcAft>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600"/>
              </a:spcBef>
              <a:spcAft>
                <a:spcPts val="600"/>
              </a:spcAft>
              <a:buClr>
                <a:srgbClr val="B0B1B3"/>
              </a:buClr>
              <a:buSzTx/>
              <a:buFont typeface="Wingdings" panose="05000000000000000000" pitchFamily="2" charset="2"/>
              <a:buChar char="§"/>
              <a:tabLst/>
              <a:defRPr/>
            </a:pPr>
            <a:endParaRPr lang="en-US" sz="2200" kern="1200" noProof="0"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9113553"/>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pic>
        <p:nvPicPr>
          <p:cNvPr id="5" name="Picture 2" descr="FEMA Logo" title="FEMA Logo">
            <a:extLst>
              <a:ext uri="{FF2B5EF4-FFF2-40B4-BE49-F238E27FC236}">
                <a16:creationId xmlns:a16="http://schemas.microsoft.com/office/drawing/2014/main" id="{776EA175-DD45-4C47-9FFC-DC08F26893DF}"/>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40452" y="6086405"/>
            <a:ext cx="1805515"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descr="Office of Academic Engagement Logo" title="Office of Academic Engagement Logo">
            <a:extLst>
              <a:ext uri="{FF2B5EF4-FFF2-40B4-BE49-F238E27FC236}">
                <a16:creationId xmlns:a16="http://schemas.microsoft.com/office/drawing/2014/main" id="{597B8BE3-8DF5-4F35-9370-E59C4C916B98}"/>
              </a:ext>
            </a:extLst>
          </p:cNvPr>
          <p:cNvGrpSpPr/>
          <p:nvPr userDrawn="1"/>
        </p:nvGrpSpPr>
        <p:grpSpPr>
          <a:xfrm>
            <a:off x="6553200" y="5953034"/>
            <a:ext cx="2019067" cy="838200"/>
            <a:chOff x="6763479" y="5961483"/>
            <a:chExt cx="2019067" cy="838200"/>
          </a:xfrm>
        </p:grpSpPr>
        <p:pic>
          <p:nvPicPr>
            <p:cNvPr id="10" name="Picture 9" descr="C:\Users\tarek.kouddous\AppData\Local\Microsoft\Windows\INetCache\Content.Word\CRP Logo V2_Transparent.png">
              <a:extLst>
                <a:ext uri="{FF2B5EF4-FFF2-40B4-BE49-F238E27FC236}">
                  <a16:creationId xmlns:a16="http://schemas.microsoft.com/office/drawing/2014/main" id="{2209F4D4-7450-473A-A3E7-F2FF771C87DE}"/>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763479" y="6029638"/>
              <a:ext cx="711888" cy="702713"/>
            </a:xfrm>
            <a:prstGeom prst="rect">
              <a:avLst/>
            </a:prstGeom>
            <a:noFill/>
            <a:ln>
              <a:noFill/>
            </a:ln>
          </p:spPr>
        </p:pic>
        <p:pic>
          <p:nvPicPr>
            <p:cNvPr id="11" name="Picture 10">
              <a:extLst>
                <a:ext uri="{FF2B5EF4-FFF2-40B4-BE49-F238E27FC236}">
                  <a16:creationId xmlns:a16="http://schemas.microsoft.com/office/drawing/2014/main" id="{3B3F4D49-375E-4851-8A61-1F1798AF119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a:stretch/>
          </p:blipFill>
          <p:spPr>
            <a:xfrm>
              <a:off x="7460605" y="5961483"/>
              <a:ext cx="1321941" cy="838200"/>
            </a:xfrm>
            <a:prstGeom prst="rect">
              <a:avLst/>
            </a:prstGeom>
          </p:spPr>
        </p:pic>
      </p:grpSp>
      <p:sp>
        <p:nvSpPr>
          <p:cNvPr id="12" name="TextBox 11" descr="Sponsor Logo" title="Sponsor Logo">
            <a:extLst>
              <a:ext uri="{FF2B5EF4-FFF2-40B4-BE49-F238E27FC236}">
                <a16:creationId xmlns:a16="http://schemas.microsoft.com/office/drawing/2014/main" id="{0AADA4AF-5C25-4EA4-B43E-D8B810C9522B}"/>
              </a:ext>
            </a:extLst>
          </p:cNvPr>
          <p:cNvSpPr txBox="1"/>
          <p:nvPr userDrawn="1"/>
        </p:nvSpPr>
        <p:spPr>
          <a:xfrm>
            <a:off x="3352800" y="6061460"/>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cSld>
  <p:clrMap bg1="dk2" tx1="lt1" bg2="dk1" tx2="lt2" accent1="accent1" accent2="accent2" accent3="accent3" accent4="accent4" accent5="accent5" accent6="accent6" hlink="hlink" folHlink="folHlink"/>
  <p:sldLayoutIdLst>
    <p:sldLayoutId id="2147483759" r:id="rId1"/>
    <p:sldLayoutId id="2147483761" r:id="rId2"/>
    <p:sldLayoutId id="2147483762" r:id="rId3"/>
    <p:sldLayoutId id="2147483763" r:id="rId4"/>
    <p:sldLayoutId id="2147483764" r:id="rId5"/>
    <p:sldLayoutId id="2147483756" r:id="rId6"/>
    <p:sldLayoutId id="2147483766" r:id="rId7"/>
  </p:sldLayoutIdLst>
  <p:hf hdr="0"/>
  <p:txStyles>
    <p:title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kern="1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Active Shooter Tabletop Exercise&#10;Exercise Conduct Briefing " title="Active Shooter Tabletop Exercise">
            <a:extLst>
              <a:ext uri="{FF2B5EF4-FFF2-40B4-BE49-F238E27FC236}">
                <a16:creationId xmlns:a16="http://schemas.microsoft.com/office/drawing/2014/main" id="{BF577B6B-A6DE-4FA6-9C3E-ACDB8D06BE8E}"/>
              </a:ext>
            </a:extLst>
          </p:cNvPr>
          <p:cNvSpPr txBox="1"/>
          <p:nvPr/>
        </p:nvSpPr>
        <p:spPr>
          <a:xfrm>
            <a:off x="315687" y="4267200"/>
            <a:ext cx="8153400" cy="1692771"/>
          </a:xfrm>
          <a:prstGeom prst="rect">
            <a:avLst/>
          </a:prstGeom>
          <a:noFill/>
        </p:spPr>
        <p:txBody>
          <a:bodyPr wrap="square" rtlCol="0">
            <a:spAutoFit/>
          </a:bodyPr>
          <a:lstStyle/>
          <a:p>
            <a:pPr>
              <a:spcBef>
                <a:spcPts val="1200"/>
              </a:spcBef>
              <a:spcAft>
                <a:spcPts val="1200"/>
              </a:spcAft>
            </a:pPr>
            <a:r>
              <a:rPr lang="en-US" sz="3200" b="1" dirty="0">
                <a:latin typeface="+mj-lt"/>
              </a:rPr>
              <a:t>Tornado Tabletop Exercise </a:t>
            </a:r>
          </a:p>
          <a:p>
            <a:r>
              <a:rPr lang="en-US" sz="28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8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141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966918-F5B9-4023-943D-CB7AD2308964}"/>
              </a:ext>
            </a:extLst>
          </p:cNvPr>
          <p:cNvSpPr>
            <a:spLocks noGrp="1"/>
          </p:cNvSpPr>
          <p:nvPr>
            <p:ph type="sldNum" sz="quarter" idx="10"/>
          </p:nvPr>
        </p:nvSpPr>
        <p:spPr/>
        <p:txBody>
          <a:bodyPr/>
          <a:lstStyle/>
          <a:p>
            <a:pPr>
              <a:defRPr/>
            </a:pPr>
            <a:fld id="{711C7190-9AC8-425E-9BFB-53B55D98068D}" type="slidenum">
              <a:rPr lang="en-US" altLang="en-US" smtClean="0"/>
              <a:pPr>
                <a:defRPr/>
              </a:pPr>
              <a:t>10</a:t>
            </a:fld>
            <a:endParaRPr lang="en-US" altLang="en-US" dirty="0"/>
          </a:p>
        </p:txBody>
      </p:sp>
      <p:sp>
        <p:nvSpPr>
          <p:cNvPr id="3" name="Content Placeholder 2">
            <a:extLst>
              <a:ext uri="{FF2B5EF4-FFF2-40B4-BE49-F238E27FC236}">
                <a16:creationId xmlns:a16="http://schemas.microsoft.com/office/drawing/2014/main" id="{35A8B04E-BD9C-40C3-929B-88BAE6333828}"/>
              </a:ext>
            </a:extLst>
          </p:cNvPr>
          <p:cNvSpPr>
            <a:spLocks noGrp="1"/>
          </p:cNvSpPr>
          <p:nvPr>
            <p:ph idx="1"/>
          </p:nvPr>
        </p:nvSpPr>
        <p:spPr>
          <a:xfrm>
            <a:off x="628650" y="838200"/>
            <a:ext cx="7886700" cy="4816475"/>
          </a:xfrm>
        </p:spPr>
        <p:txBody>
          <a:bodyPr/>
          <a:lstStyle/>
          <a:p>
            <a:pPr marL="457200" lvl="0" indent="-457200">
              <a:spcBef>
                <a:spcPts val="0"/>
              </a:spcBef>
              <a:buFont typeface="+mj-lt"/>
              <a:buAutoNum type="arabicPeriod"/>
            </a:pPr>
            <a:r>
              <a:rPr lang="en-US" sz="1800" b="1" dirty="0"/>
              <a:t>Operational Coordination: </a:t>
            </a:r>
            <a:r>
              <a:rPr lang="en-US" sz="1800" dirty="0"/>
              <a:t>Assess the ability to establish and standardize protocols for integrating whole community partners into a unified and coordinated operational structure during planning, response, and recovery efforts</a:t>
            </a:r>
          </a:p>
          <a:p>
            <a:pPr marL="457200" lvl="0" indent="-457200">
              <a:spcBef>
                <a:spcPts val="0"/>
              </a:spcBef>
              <a:buFont typeface="+mj-lt"/>
              <a:buAutoNum type="arabicPeriod"/>
            </a:pPr>
            <a:r>
              <a:rPr lang="en-US" sz="1800" b="1" dirty="0"/>
              <a:t>Physical Protective Measures: </a:t>
            </a:r>
            <a:r>
              <a:rPr lang="en-US" sz="1800" dirty="0"/>
              <a:t>Implement and maintain risk-informed countermeasures and policies protecting people, borders, structures, materials, products, and systems associated with key operational activities and acritical infrastructure sectors</a:t>
            </a:r>
          </a:p>
          <a:p>
            <a:pPr marL="457200" lvl="0" indent="-457200">
              <a:spcBef>
                <a:spcPts val="0"/>
              </a:spcBef>
              <a:buFont typeface="+mj-lt"/>
              <a:buAutoNum type="arabicPeriod"/>
            </a:pPr>
            <a:r>
              <a:rPr lang="en-US" sz="1800" b="1" dirty="0"/>
              <a:t>Health and Social Services; Mass Care Services: </a:t>
            </a:r>
            <a:r>
              <a:rPr lang="en-US" sz="1800" dirty="0"/>
              <a:t>Examine strategies to provide, restore, and improve life-sustaining health, human, and social services within affected populations following a disaster</a:t>
            </a:r>
          </a:p>
          <a:p>
            <a:pPr marL="457200" indent="-457200">
              <a:spcBef>
                <a:spcPts val="0"/>
              </a:spcBef>
              <a:buFont typeface="+mj-lt"/>
              <a:buAutoNum type="arabicPeriod" startAt="4"/>
            </a:pPr>
            <a:r>
              <a:rPr lang="en-US" sz="1800" b="1" dirty="0"/>
              <a:t>Public Information and Warning: </a:t>
            </a:r>
            <a:r>
              <a:rPr lang="en-US" sz="1800" dirty="0"/>
              <a:t>Review the processes related to disseminating time-critical, operational, and incident-related intelligence and information to the whole community</a:t>
            </a:r>
          </a:p>
          <a:p>
            <a:pPr marL="457200" indent="-457200">
              <a:spcBef>
                <a:spcPts val="0"/>
              </a:spcBef>
              <a:buFont typeface="+mj-lt"/>
              <a:buAutoNum type="arabicPeriod" startAt="4"/>
            </a:pPr>
            <a:r>
              <a:rPr lang="en-US" sz="1800" b="1" dirty="0"/>
              <a:t>Infrastructure Systems: </a:t>
            </a:r>
            <a:r>
              <a:rPr lang="en-US" sz="1800" dirty="0"/>
              <a:t>Stabilize critical infrastructure functions, minimize health and safety threats, and efficiently restore and revitalize systems and services to support a viable, resilient community</a:t>
            </a:r>
          </a:p>
          <a:p>
            <a:pPr marL="0" indent="0">
              <a:spcBef>
                <a:spcPts val="0"/>
              </a:spcBef>
              <a:buNone/>
            </a:pPr>
            <a:endParaRPr lang="en-US" sz="1600" b="1" dirty="0">
              <a:solidFill>
                <a:srgbClr val="000000"/>
              </a:solidFill>
            </a:endParaRPr>
          </a:p>
        </p:txBody>
      </p:sp>
      <p:sp>
        <p:nvSpPr>
          <p:cNvPr id="2" name="Title 1">
            <a:extLst>
              <a:ext uri="{FF2B5EF4-FFF2-40B4-BE49-F238E27FC236}">
                <a16:creationId xmlns:a16="http://schemas.microsoft.com/office/drawing/2014/main" id="{B7801902-AAE5-4758-9F01-6D67EB27D453}"/>
              </a:ext>
            </a:extLst>
          </p:cNvPr>
          <p:cNvSpPr>
            <a:spLocks noGrp="1"/>
          </p:cNvSpPr>
          <p:nvPr>
            <p:ph type="title"/>
          </p:nvPr>
        </p:nvSpPr>
        <p:spPr>
          <a:xfrm>
            <a:off x="315913" y="1"/>
            <a:ext cx="7469187" cy="914400"/>
          </a:xfrm>
        </p:spPr>
        <p:txBody>
          <a:bodyPr/>
          <a:lstStyle/>
          <a:p>
            <a:r>
              <a:rPr lang="en-US" dirty="0"/>
              <a:t>Exercise Objectives</a:t>
            </a:r>
          </a:p>
        </p:txBody>
      </p:sp>
    </p:spTree>
    <p:extLst>
      <p:ext uri="{BB962C8B-B14F-4D97-AF65-F5344CB8AC3E}">
        <p14:creationId xmlns:p14="http://schemas.microsoft.com/office/powerpoint/2010/main" val="63232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DCB233-B1EF-4307-AC9D-738F98BEA4C0}"/>
              </a:ext>
            </a:extLst>
          </p:cNvPr>
          <p:cNvSpPr>
            <a:spLocks noGrp="1"/>
          </p:cNvSpPr>
          <p:nvPr>
            <p:ph type="sldNum" sz="quarter" idx="10"/>
          </p:nvPr>
        </p:nvSpPr>
        <p:spPr/>
        <p:txBody>
          <a:bodyPr/>
          <a:lstStyle/>
          <a:p>
            <a:pPr>
              <a:defRPr/>
            </a:pPr>
            <a:fld id="{711C7190-9AC8-425E-9BFB-53B55D98068D}" type="slidenum">
              <a:rPr lang="en-US" altLang="en-US" smtClean="0"/>
              <a:pPr>
                <a:defRPr/>
              </a:pPr>
              <a:t>11</a:t>
            </a:fld>
            <a:endParaRPr lang="en-US" altLang="en-US"/>
          </a:p>
        </p:txBody>
      </p:sp>
      <p:sp>
        <p:nvSpPr>
          <p:cNvPr id="3" name="Content Placeholder 2">
            <a:extLst>
              <a:ext uri="{FF2B5EF4-FFF2-40B4-BE49-F238E27FC236}">
                <a16:creationId xmlns:a16="http://schemas.microsoft.com/office/drawing/2014/main" id="{8A5B092C-D053-42BD-9D39-45A5D3010B9F}"/>
              </a:ext>
            </a:extLst>
          </p:cNvPr>
          <p:cNvSpPr>
            <a:spLocks noGrp="1"/>
          </p:cNvSpPr>
          <p:nvPr>
            <p:ph idx="1"/>
          </p:nvPr>
        </p:nvSpPr>
        <p:spPr/>
        <p:txBody>
          <a:bodyPr/>
          <a:lstStyle/>
          <a:p>
            <a:r>
              <a:rPr lang="en-US" b="1" dirty="0"/>
              <a:t>Facilitator: </a:t>
            </a:r>
            <a:r>
              <a:rPr lang="en-US" dirty="0"/>
              <a:t>Provides situation updates and facilitates discussions</a:t>
            </a:r>
          </a:p>
          <a:p>
            <a:r>
              <a:rPr lang="en-US" b="1" dirty="0"/>
              <a:t>Players: </a:t>
            </a:r>
            <a:r>
              <a:rPr lang="en-US" dirty="0"/>
              <a:t>Respond to the situation presented based on current plans, policies, and procedures</a:t>
            </a:r>
          </a:p>
          <a:p>
            <a:r>
              <a:rPr lang="en-US" b="1" dirty="0"/>
              <a:t>Observers: </a:t>
            </a:r>
            <a:r>
              <a:rPr lang="en-US" dirty="0"/>
              <a:t>Visit or view selected segments of the exercise without directly engaging in exercise discussions</a:t>
            </a:r>
          </a:p>
          <a:p>
            <a:r>
              <a:rPr lang="en-US" b="1" dirty="0"/>
              <a:t>Support Staff: </a:t>
            </a:r>
            <a:r>
              <a:rPr lang="en-US" dirty="0"/>
              <a:t>Performs administrative and logistical support during the exercise (e.g., registration) </a:t>
            </a:r>
          </a:p>
          <a:p>
            <a:r>
              <a:rPr lang="en-US" dirty="0">
                <a:solidFill>
                  <a:srgbClr val="FF0000"/>
                </a:solidFill>
              </a:rPr>
              <a:t>[Insert additional participant roles as appropriate]</a:t>
            </a:r>
          </a:p>
        </p:txBody>
      </p:sp>
      <p:sp>
        <p:nvSpPr>
          <p:cNvPr id="2" name="Title 1">
            <a:extLst>
              <a:ext uri="{FF2B5EF4-FFF2-40B4-BE49-F238E27FC236}">
                <a16:creationId xmlns:a16="http://schemas.microsoft.com/office/drawing/2014/main" id="{D2983BE2-5EF0-4719-A341-169852D2483F}"/>
              </a:ext>
            </a:extLst>
          </p:cNvPr>
          <p:cNvSpPr>
            <a:spLocks noGrp="1"/>
          </p:cNvSpPr>
          <p:nvPr>
            <p:ph type="title"/>
          </p:nvPr>
        </p:nvSpPr>
        <p:spPr>
          <a:xfrm>
            <a:off x="315913" y="0"/>
            <a:ext cx="8294687" cy="1050925"/>
          </a:xfrm>
        </p:spPr>
        <p:txBody>
          <a:bodyPr/>
          <a:lstStyle/>
          <a:p>
            <a:r>
              <a:rPr lang="en-US" dirty="0"/>
              <a:t>Participant Roles and Responsibilities</a:t>
            </a:r>
          </a:p>
        </p:txBody>
      </p:sp>
    </p:spTree>
    <p:extLst>
      <p:ext uri="{BB962C8B-B14F-4D97-AF65-F5344CB8AC3E}">
        <p14:creationId xmlns:p14="http://schemas.microsoft.com/office/powerpoint/2010/main" val="3234382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D56FC6B-E772-4B1B-9673-008BED9C0209}"/>
              </a:ext>
            </a:extLst>
          </p:cNvPr>
          <p:cNvSpPr>
            <a:spLocks noGrp="1"/>
          </p:cNvSpPr>
          <p:nvPr>
            <p:ph type="sldNum" sz="quarter" idx="10"/>
          </p:nvPr>
        </p:nvSpPr>
        <p:spPr/>
        <p:txBody>
          <a:bodyPr/>
          <a:lstStyle/>
          <a:p>
            <a:pPr>
              <a:defRPr/>
            </a:pPr>
            <a:fld id="{711C7190-9AC8-425E-9BFB-53B55D98068D}" type="slidenum">
              <a:rPr lang="en-US" altLang="en-US" smtClean="0"/>
              <a:pPr>
                <a:defRPr/>
              </a:pPr>
              <a:t>12</a:t>
            </a:fld>
            <a:endParaRPr lang="en-US" altLang="en-US"/>
          </a:p>
        </p:txBody>
      </p:sp>
      <p:sp>
        <p:nvSpPr>
          <p:cNvPr id="3" name="Content Placeholder 2">
            <a:extLst>
              <a:ext uri="{FF2B5EF4-FFF2-40B4-BE49-F238E27FC236}">
                <a16:creationId xmlns:a16="http://schemas.microsoft.com/office/drawing/2014/main" id="{81AE860B-0DC4-4802-ADC2-A0CB75ACAA7D}"/>
              </a:ext>
            </a:extLst>
          </p:cNvPr>
          <p:cNvSpPr>
            <a:spLocks noGrp="1"/>
          </p:cNvSpPr>
          <p:nvPr>
            <p:ph idx="1"/>
          </p:nvPr>
        </p:nvSpPr>
        <p:spPr/>
        <p:txBody>
          <a:bodyPr/>
          <a:lstStyle/>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pPr marL="347662" lvl="1" indent="0">
              <a:buNone/>
            </a:pPr>
            <a:endParaRPr lang="en-US" dirty="0">
              <a:solidFill>
                <a:srgbClr val="FF0000"/>
              </a:solidFill>
            </a:endParaRPr>
          </a:p>
        </p:txBody>
      </p:sp>
      <p:sp>
        <p:nvSpPr>
          <p:cNvPr id="2" name="Title 1">
            <a:extLst>
              <a:ext uri="{FF2B5EF4-FFF2-40B4-BE49-F238E27FC236}">
                <a16:creationId xmlns:a16="http://schemas.microsoft.com/office/drawing/2014/main" id="{61045DBF-814C-44B3-82A7-58E814C116E1}"/>
              </a:ext>
            </a:extLst>
          </p:cNvPr>
          <p:cNvSpPr>
            <a:spLocks noGrp="1"/>
          </p:cNvSpPr>
          <p:nvPr>
            <p:ph type="title"/>
          </p:nvPr>
        </p:nvSpPr>
        <p:spPr/>
        <p:txBody>
          <a:bodyPr/>
          <a:lstStyle/>
          <a:p>
            <a:r>
              <a:rPr lang="en-US" dirty="0"/>
              <a:t>Participating Organizations</a:t>
            </a:r>
          </a:p>
        </p:txBody>
      </p:sp>
    </p:spTree>
    <p:extLst>
      <p:ext uri="{BB962C8B-B14F-4D97-AF65-F5344CB8AC3E}">
        <p14:creationId xmlns:p14="http://schemas.microsoft.com/office/powerpoint/2010/main" val="223089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B2FEF7-DD7B-4A46-825D-E5623B7E3723}"/>
              </a:ext>
            </a:extLst>
          </p:cNvPr>
          <p:cNvSpPr>
            <a:spLocks noGrp="1"/>
          </p:cNvSpPr>
          <p:nvPr>
            <p:ph type="sldNum" sz="quarter" idx="10"/>
          </p:nvPr>
        </p:nvSpPr>
        <p:spPr/>
        <p:txBody>
          <a:bodyPr/>
          <a:lstStyle/>
          <a:p>
            <a:pPr>
              <a:defRPr/>
            </a:pPr>
            <a:fld id="{711C7190-9AC8-425E-9BFB-53B55D98068D}" type="slidenum">
              <a:rPr lang="en-US" altLang="en-US" smtClean="0"/>
              <a:pPr>
                <a:defRPr/>
              </a:pPr>
              <a:t>13</a:t>
            </a:fld>
            <a:endParaRPr lang="en-US" altLang="en-US"/>
          </a:p>
        </p:txBody>
      </p:sp>
      <p:sp>
        <p:nvSpPr>
          <p:cNvPr id="3" name="Content Placeholder 2">
            <a:extLst>
              <a:ext uri="{FF2B5EF4-FFF2-40B4-BE49-F238E27FC236}">
                <a16:creationId xmlns:a16="http://schemas.microsoft.com/office/drawing/2014/main" id="{B57BA993-BA99-4FDD-AFE0-6AEB2BDB36FE}"/>
              </a:ext>
            </a:extLst>
          </p:cNvPr>
          <p:cNvSpPr>
            <a:spLocks noGrp="1"/>
          </p:cNvSpPr>
          <p:nvPr>
            <p:ph idx="1"/>
          </p:nvPr>
        </p:nvSpPr>
        <p:spPr>
          <a:xfrm>
            <a:off x="723900" y="1295400"/>
            <a:ext cx="7886700" cy="4648200"/>
          </a:xfrm>
        </p:spPr>
        <p:txBody>
          <a:bodyPr/>
          <a:lstStyle/>
          <a:p>
            <a:r>
              <a:rPr lang="en-US" dirty="0"/>
              <a:t>This exercise is being conducted in an </a:t>
            </a:r>
            <a:r>
              <a:rPr lang="en-US" b="1" dirty="0"/>
              <a:t>open, low-stress, no-fault environment</a:t>
            </a:r>
            <a:r>
              <a:rPr lang="en-US" dirty="0"/>
              <a:t>; varying viewpoints, even disagreements, are expected</a:t>
            </a:r>
          </a:p>
          <a:p>
            <a:r>
              <a:rPr lang="en-US" dirty="0"/>
              <a:t>Act in real-world roles for your institution or organization when considering the scenario</a:t>
            </a:r>
          </a:p>
          <a:p>
            <a:r>
              <a:rPr lang="en-US" dirty="0"/>
              <a:t>Decisions are </a:t>
            </a:r>
            <a:r>
              <a:rPr lang="en-US" b="1" dirty="0"/>
              <a:t>not precedent-setting</a:t>
            </a:r>
            <a:r>
              <a:rPr lang="en-US" dirty="0"/>
              <a:t>; this is an open discussion</a:t>
            </a:r>
          </a:p>
          <a:p>
            <a:r>
              <a:rPr lang="en-US" dirty="0"/>
              <a:t>The focus should be on </a:t>
            </a:r>
            <a:r>
              <a:rPr lang="en-US" b="1" dirty="0"/>
              <a:t>identifying suggestions and recommended actions</a:t>
            </a:r>
            <a:r>
              <a:rPr lang="en-US" dirty="0"/>
              <a:t> for improving preparedness, response, and recovery efforts</a:t>
            </a:r>
          </a:p>
          <a:p>
            <a:r>
              <a:rPr lang="en-US" dirty="0">
                <a:solidFill>
                  <a:srgbClr val="FF0000"/>
                </a:solidFill>
              </a:rPr>
              <a:t>[Insert any additional guidelines that may be relevant to the exercise]</a:t>
            </a:r>
          </a:p>
        </p:txBody>
      </p:sp>
      <p:sp>
        <p:nvSpPr>
          <p:cNvPr id="2" name="Title 1">
            <a:extLst>
              <a:ext uri="{FF2B5EF4-FFF2-40B4-BE49-F238E27FC236}">
                <a16:creationId xmlns:a16="http://schemas.microsoft.com/office/drawing/2014/main" id="{0B153294-E90B-4280-A6D6-463964520092}"/>
              </a:ext>
            </a:extLst>
          </p:cNvPr>
          <p:cNvSpPr>
            <a:spLocks noGrp="1"/>
          </p:cNvSpPr>
          <p:nvPr>
            <p:ph type="title"/>
          </p:nvPr>
        </p:nvSpPr>
        <p:spPr/>
        <p:txBody>
          <a:bodyPr/>
          <a:lstStyle/>
          <a:p>
            <a:r>
              <a:rPr lang="en-US" dirty="0"/>
              <a:t>Exercise Guidelines </a:t>
            </a:r>
          </a:p>
        </p:txBody>
      </p:sp>
    </p:spTree>
    <p:extLst>
      <p:ext uri="{BB962C8B-B14F-4D97-AF65-F5344CB8AC3E}">
        <p14:creationId xmlns:p14="http://schemas.microsoft.com/office/powerpoint/2010/main" val="285299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307D8F-F6BA-4C76-A042-EE1C56CF9E6D}"/>
              </a:ext>
            </a:extLst>
          </p:cNvPr>
          <p:cNvSpPr>
            <a:spLocks noGrp="1"/>
          </p:cNvSpPr>
          <p:nvPr>
            <p:ph type="sldNum" sz="quarter" idx="10"/>
          </p:nvPr>
        </p:nvSpPr>
        <p:spPr/>
        <p:txBody>
          <a:bodyPr/>
          <a:lstStyle/>
          <a:p>
            <a:pPr>
              <a:defRPr/>
            </a:pPr>
            <a:fld id="{711C7190-9AC8-425E-9BFB-53B55D98068D}" type="slidenum">
              <a:rPr lang="en-US" altLang="en-US" smtClean="0"/>
              <a:pPr>
                <a:defRPr/>
              </a:pPr>
              <a:t>14</a:t>
            </a:fld>
            <a:endParaRPr lang="en-US" altLang="en-US"/>
          </a:p>
        </p:txBody>
      </p:sp>
      <p:sp>
        <p:nvSpPr>
          <p:cNvPr id="3" name="Content Placeholder 2">
            <a:extLst>
              <a:ext uri="{FF2B5EF4-FFF2-40B4-BE49-F238E27FC236}">
                <a16:creationId xmlns:a16="http://schemas.microsoft.com/office/drawing/2014/main" id="{6542C996-97C9-434A-8E4D-4FC29212E059}"/>
              </a:ext>
            </a:extLst>
          </p:cNvPr>
          <p:cNvSpPr>
            <a:spLocks noGrp="1"/>
          </p:cNvSpPr>
          <p:nvPr>
            <p:ph idx="1"/>
          </p:nvPr>
        </p:nvSpPr>
        <p:spPr/>
        <p:txBody>
          <a:bodyPr/>
          <a:lstStyle/>
          <a:p>
            <a:r>
              <a:rPr lang="en-US" sz="2000" dirty="0"/>
              <a:t>The exercise </a:t>
            </a:r>
            <a:r>
              <a:rPr lang="en-US" sz="2000" b="1" dirty="0"/>
              <a:t>scenario is plausible</a:t>
            </a:r>
            <a:r>
              <a:rPr lang="en-US" sz="2000" dirty="0"/>
              <a:t> and events occur as they are presented </a:t>
            </a:r>
          </a:p>
          <a:p>
            <a:r>
              <a:rPr lang="en-US" sz="2000" dirty="0"/>
              <a:t>Players will use </a:t>
            </a:r>
            <a:r>
              <a:rPr lang="en-US" sz="2000" b="1" dirty="0"/>
              <a:t>existing plans, policies, procedures, and resources </a:t>
            </a:r>
            <a:r>
              <a:rPr lang="en-US" sz="2000" dirty="0"/>
              <a:t>to guide responses</a:t>
            </a:r>
          </a:p>
          <a:p>
            <a:r>
              <a:rPr lang="en-US" sz="2000" dirty="0"/>
              <a:t>There is </a:t>
            </a:r>
            <a:r>
              <a:rPr lang="en-US" sz="2000" b="1" dirty="0"/>
              <a:t>no “hidden agenda” </a:t>
            </a:r>
            <a:r>
              <a:rPr lang="en-US" sz="2000" dirty="0"/>
              <a:t>nor are there any trick questions </a:t>
            </a:r>
          </a:p>
          <a:p>
            <a:r>
              <a:rPr lang="en-US" sz="2000" dirty="0"/>
              <a:t>The scenario assumes certain player actions as it moves through each phase; players should first discuss the actions stipulated by the scenario</a:t>
            </a:r>
          </a:p>
          <a:p>
            <a:r>
              <a:rPr lang="en-US" sz="2000" dirty="0"/>
              <a:t>Players are welcome to engage in </a:t>
            </a:r>
            <a:r>
              <a:rPr lang="en-US" sz="2000" b="1" dirty="0"/>
              <a:t>“what if” discussions </a:t>
            </a:r>
            <a:r>
              <a:rPr lang="en-US" sz="2000" dirty="0"/>
              <a:t>of alternative scenario conditions </a:t>
            </a:r>
          </a:p>
          <a:p>
            <a:r>
              <a:rPr lang="en-US" sz="2000" dirty="0">
                <a:solidFill>
                  <a:srgbClr val="FF0000"/>
                </a:solidFill>
              </a:rPr>
              <a:t>[Insert any additional assumptions or artificialities that may be relevant to the exercise]</a:t>
            </a:r>
          </a:p>
        </p:txBody>
      </p:sp>
      <p:sp>
        <p:nvSpPr>
          <p:cNvPr id="2" name="Title 1">
            <a:extLst>
              <a:ext uri="{FF2B5EF4-FFF2-40B4-BE49-F238E27FC236}">
                <a16:creationId xmlns:a16="http://schemas.microsoft.com/office/drawing/2014/main" id="{E8924D32-EA2C-4128-AA7A-B84092716461}"/>
              </a:ext>
            </a:extLst>
          </p:cNvPr>
          <p:cNvSpPr>
            <a:spLocks noGrp="1"/>
          </p:cNvSpPr>
          <p:nvPr>
            <p:ph type="title"/>
          </p:nvPr>
        </p:nvSpPr>
        <p:spPr/>
        <p:txBody>
          <a:bodyPr/>
          <a:lstStyle/>
          <a:p>
            <a:r>
              <a:rPr lang="en-US" dirty="0"/>
              <a:t>Assumptions and Artificialities</a:t>
            </a:r>
          </a:p>
        </p:txBody>
      </p:sp>
    </p:spTree>
    <p:extLst>
      <p:ext uri="{BB962C8B-B14F-4D97-AF65-F5344CB8AC3E}">
        <p14:creationId xmlns:p14="http://schemas.microsoft.com/office/powerpoint/2010/main" val="92759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C333C-6E71-4CF5-B38E-50190D835617}"/>
              </a:ext>
            </a:extLst>
          </p:cNvPr>
          <p:cNvSpPr>
            <a:spLocks noGrp="1"/>
          </p:cNvSpPr>
          <p:nvPr>
            <p:ph type="sldNum" sz="quarter" idx="10"/>
          </p:nvPr>
        </p:nvSpPr>
        <p:spPr/>
        <p:txBody>
          <a:bodyPr/>
          <a:lstStyle/>
          <a:p>
            <a:pPr>
              <a:defRPr/>
            </a:pPr>
            <a:fld id="{BB727DF1-B45D-4B1C-B6A4-B449F2C0AC69}" type="slidenum">
              <a:rPr lang="en-US" altLang="en-US" smtClean="0"/>
              <a:pPr>
                <a:defRPr/>
              </a:pPr>
              <a:t>15</a:t>
            </a:fld>
            <a:endParaRPr lang="en-US" altLang="en-US"/>
          </a:p>
        </p:txBody>
      </p:sp>
      <p:sp>
        <p:nvSpPr>
          <p:cNvPr id="2" name="Title 1">
            <a:extLst>
              <a:ext uri="{FF2B5EF4-FFF2-40B4-BE49-F238E27FC236}">
                <a16:creationId xmlns:a16="http://schemas.microsoft.com/office/drawing/2014/main" id="{00CA1709-FD30-4F76-BD3B-D631E7FF09AB}"/>
              </a:ext>
            </a:extLst>
          </p:cNvPr>
          <p:cNvSpPr>
            <a:spLocks noGrp="1"/>
          </p:cNvSpPr>
          <p:nvPr>
            <p:ph type="title"/>
          </p:nvPr>
        </p:nvSpPr>
        <p:spPr/>
        <p:txBody>
          <a:bodyPr/>
          <a:lstStyle/>
          <a:p>
            <a:r>
              <a:rPr lang="en-US" sz="5400" dirty="0"/>
              <a:t>Start of Exercise</a:t>
            </a:r>
          </a:p>
        </p:txBody>
      </p:sp>
    </p:spTree>
    <p:extLst>
      <p:ext uri="{BB962C8B-B14F-4D97-AF65-F5344CB8AC3E}">
        <p14:creationId xmlns:p14="http://schemas.microsoft.com/office/powerpoint/2010/main" val="20368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541112-EBE5-4247-9466-4B7FE9ED4960}"/>
              </a:ext>
            </a:extLst>
          </p:cNvPr>
          <p:cNvSpPr>
            <a:spLocks noGrp="1"/>
          </p:cNvSpPr>
          <p:nvPr>
            <p:ph type="sldNum" sz="quarter" idx="10"/>
          </p:nvPr>
        </p:nvSpPr>
        <p:spPr/>
        <p:txBody>
          <a:bodyPr/>
          <a:lstStyle/>
          <a:p>
            <a:pPr>
              <a:defRPr/>
            </a:pPr>
            <a:fld id="{BB727DF1-B45D-4B1C-B6A4-B449F2C0AC69}" type="slidenum">
              <a:rPr lang="en-US" altLang="en-US" smtClean="0"/>
              <a:pPr>
                <a:defRPr/>
              </a:pPr>
              <a:t>16</a:t>
            </a:fld>
            <a:endParaRPr lang="en-US" altLang="en-US"/>
          </a:p>
        </p:txBody>
      </p:sp>
      <p:sp>
        <p:nvSpPr>
          <p:cNvPr id="2" name="Title 1">
            <a:extLst>
              <a:ext uri="{FF2B5EF4-FFF2-40B4-BE49-F238E27FC236}">
                <a16:creationId xmlns:a16="http://schemas.microsoft.com/office/drawing/2014/main" id="{68C239E5-FDC4-4747-9D0E-6ACAF616B973}"/>
              </a:ext>
            </a:extLst>
          </p:cNvPr>
          <p:cNvSpPr>
            <a:spLocks noGrp="1"/>
          </p:cNvSpPr>
          <p:nvPr>
            <p:ph type="title"/>
          </p:nvPr>
        </p:nvSpPr>
        <p:spPr/>
        <p:txBody>
          <a:bodyPr/>
          <a:lstStyle/>
          <a:p>
            <a:r>
              <a:rPr lang="en-US" sz="5400" dirty="0"/>
              <a:t>Module 1: </a:t>
            </a:r>
            <a:r>
              <a:rPr lang="en-US" dirty="0"/>
              <a:t>Preparedness</a:t>
            </a:r>
            <a:endParaRPr lang="en-US" dirty="0">
              <a:highlight>
                <a:srgbClr val="FFFF00"/>
              </a:highlight>
            </a:endParaRPr>
          </a:p>
        </p:txBody>
      </p:sp>
    </p:spTree>
    <p:extLst>
      <p:ext uri="{BB962C8B-B14F-4D97-AF65-F5344CB8AC3E}">
        <p14:creationId xmlns:p14="http://schemas.microsoft.com/office/powerpoint/2010/main" val="117404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7BDC9A-BB44-4671-A0BF-D90E00273B2C}"/>
              </a:ext>
            </a:extLst>
          </p:cNvPr>
          <p:cNvSpPr>
            <a:spLocks noGrp="1"/>
          </p:cNvSpPr>
          <p:nvPr>
            <p:ph type="sldNum" sz="quarter" idx="10"/>
          </p:nvPr>
        </p:nvSpPr>
        <p:spPr/>
        <p:txBody>
          <a:bodyPr/>
          <a:lstStyle/>
          <a:p>
            <a:pPr>
              <a:defRPr/>
            </a:pPr>
            <a:fld id="{711C7190-9AC8-425E-9BFB-53B55D98068D}" type="slidenum">
              <a:rPr lang="en-US" altLang="en-US" smtClean="0"/>
              <a:pPr>
                <a:defRPr/>
              </a:pPr>
              <a:t>17</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622921" y="1069398"/>
            <a:ext cx="5477255" cy="1958156"/>
          </a:xfrm>
        </p:spPr>
        <p:txBody>
          <a:bodyPr/>
          <a:lstStyle/>
          <a:p>
            <a:pPr marL="0" indent="0">
              <a:buNone/>
            </a:pPr>
            <a:r>
              <a:rPr lang="en-US" b="1" dirty="0">
                <a:solidFill>
                  <a:schemeClr val="tx2"/>
                </a:solidFill>
              </a:rPr>
              <a:t>[Insert Date and Time]</a:t>
            </a:r>
          </a:p>
          <a:p>
            <a:r>
              <a:rPr lang="en-US" sz="1800" dirty="0"/>
              <a:t>A large system of severe thunderstorms begins moving into your area; the National Weather Service (NWS) reports that the conditions are favorable for the development of tornados</a:t>
            </a:r>
          </a:p>
          <a:p>
            <a:r>
              <a:rPr lang="en-US" sz="1800" dirty="0"/>
              <a:t>Later that day, a large tornado is reported to have passed north of your area, devastating parts of the affected town</a:t>
            </a:r>
          </a:p>
          <a:p>
            <a:endParaRPr lang="en-US" sz="1800" dirty="0">
              <a:highlight>
                <a:srgbClr val="FFFF00"/>
              </a:highlight>
            </a:endParaRP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1: Scenario Overview  </a:t>
            </a:r>
          </a:p>
        </p:txBody>
      </p:sp>
      <p:sp>
        <p:nvSpPr>
          <p:cNvPr id="11" name="Text Box 27">
            <a:extLst>
              <a:ext uri="{FF2B5EF4-FFF2-40B4-BE49-F238E27FC236}">
                <a16:creationId xmlns:a16="http://schemas.microsoft.com/office/drawing/2014/main" id="{B09FD417-A3F0-489C-B6FF-CC7AA6B7989A}"/>
              </a:ext>
            </a:extLst>
          </p:cNvPr>
          <p:cNvSpPr txBox="1"/>
          <p:nvPr/>
        </p:nvSpPr>
        <p:spPr>
          <a:xfrm>
            <a:off x="6083611" y="3253273"/>
            <a:ext cx="2142746" cy="20987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200"/>
              </a:spcAft>
            </a:pPr>
            <a:r>
              <a:rPr lang="en-US" sz="1100" b="1" dirty="0">
                <a:solidFill>
                  <a:srgbClr val="006699"/>
                </a:solidFill>
                <a:effectLst/>
                <a:latin typeface="Times New Roman" panose="02020603050405020304" pitchFamily="18" charset="0"/>
                <a:ea typeface="Times New Roman" panose="02020603050405020304" pitchFamily="18" charset="0"/>
              </a:rPr>
              <a:t>Figure 1: Funnel Cloud Forms</a:t>
            </a:r>
          </a:p>
        </p:txBody>
      </p:sp>
      <p:sp>
        <p:nvSpPr>
          <p:cNvPr id="4" name="TextBox 3">
            <a:extLst>
              <a:ext uri="{FF2B5EF4-FFF2-40B4-BE49-F238E27FC236}">
                <a16:creationId xmlns:a16="http://schemas.microsoft.com/office/drawing/2014/main" id="{49D9C4C1-690F-4309-BDD5-D275B13B4931}"/>
              </a:ext>
            </a:extLst>
          </p:cNvPr>
          <p:cNvSpPr txBox="1"/>
          <p:nvPr/>
        </p:nvSpPr>
        <p:spPr>
          <a:xfrm>
            <a:off x="622921" y="3778470"/>
            <a:ext cx="7898157" cy="1800493"/>
          </a:xfrm>
          <a:prstGeom prst="rect">
            <a:avLst/>
          </a:prstGeom>
          <a:noFill/>
        </p:spPr>
        <p:txBody>
          <a:bodyPr wrap="square" rtlCol="0">
            <a:spAutoFit/>
          </a:bodyPr>
          <a:lstStyle/>
          <a:p>
            <a:pPr marL="233363" indent="-233363">
              <a:spcBef>
                <a:spcPts val="600"/>
              </a:spcBef>
              <a:spcAft>
                <a:spcPts val="600"/>
              </a:spcAft>
              <a:buClr>
                <a:srgbClr val="B0B1B3"/>
              </a:buClr>
              <a:buFont typeface="Wingdings" panose="05000000000000000000" pitchFamily="2" charset="2"/>
              <a:buChar char="§"/>
            </a:pPr>
            <a:r>
              <a:rPr lang="en-US" sz="1800" dirty="0">
                <a:solidFill>
                  <a:srgbClr val="050000"/>
                </a:solidFill>
                <a:latin typeface="Times New Roman" panose="02020603050405020304" pitchFamily="18" charset="0"/>
                <a:cs typeface="Times New Roman" panose="02020603050405020304" pitchFamily="18" charset="0"/>
              </a:rPr>
              <a:t>Local and state media report more than a dozen missing persons and several fatalities, in addition to significant damage to buildings, roads, and power lines </a:t>
            </a:r>
          </a:p>
          <a:p>
            <a:pPr marL="233363" indent="-233363">
              <a:spcBef>
                <a:spcPts val="600"/>
              </a:spcBef>
              <a:spcAft>
                <a:spcPts val="600"/>
              </a:spcAft>
              <a:buClr>
                <a:srgbClr val="B0B1B3"/>
              </a:buClr>
              <a:buFont typeface="Wingdings" panose="05000000000000000000" pitchFamily="2" charset="2"/>
              <a:buChar char="§"/>
            </a:pPr>
            <a:r>
              <a:rPr lang="en-US" sz="1800" dirty="0">
                <a:solidFill>
                  <a:srgbClr val="050000"/>
                </a:solidFill>
                <a:latin typeface="Times New Roman" panose="02020603050405020304" pitchFamily="18" charset="0"/>
                <a:cs typeface="Times New Roman" panose="02020603050405020304" pitchFamily="18" charset="0"/>
              </a:rPr>
              <a:t>Local officials advise residents of your area to familiarize themselves with tornado safety practices</a:t>
            </a:r>
          </a:p>
          <a:p>
            <a:endParaRPr lang="en-US" dirty="0"/>
          </a:p>
        </p:txBody>
      </p:sp>
      <p:pic>
        <p:nvPicPr>
          <p:cNvPr id="9" name="Picture 8" descr="Tornado, Funnel Cloud, Forming, Storm, Wind, Sky">
            <a:extLst>
              <a:ext uri="{FF2B5EF4-FFF2-40B4-BE49-F238E27FC236}">
                <a16:creationId xmlns:a16="http://schemas.microsoft.com/office/drawing/2014/main" id="{DFC9AC67-F0C2-4412-B480-4BB43D71B2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83611" y="1708159"/>
            <a:ext cx="2142745" cy="1524000"/>
          </a:xfrm>
          <a:prstGeom prst="rect">
            <a:avLst/>
          </a:prstGeom>
          <a:noFill/>
          <a:ln>
            <a:noFill/>
          </a:ln>
        </p:spPr>
      </p:pic>
    </p:spTree>
    <p:extLst>
      <p:ext uri="{BB962C8B-B14F-4D97-AF65-F5344CB8AC3E}">
        <p14:creationId xmlns:p14="http://schemas.microsoft.com/office/powerpoint/2010/main" val="470781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7BDC9A-BB44-4671-A0BF-D90E00273B2C}"/>
              </a:ext>
            </a:extLst>
          </p:cNvPr>
          <p:cNvSpPr>
            <a:spLocks noGrp="1"/>
          </p:cNvSpPr>
          <p:nvPr>
            <p:ph type="sldNum" sz="quarter" idx="10"/>
          </p:nvPr>
        </p:nvSpPr>
        <p:spPr/>
        <p:txBody>
          <a:bodyPr/>
          <a:lstStyle/>
          <a:p>
            <a:pPr>
              <a:defRPr/>
            </a:pPr>
            <a:fld id="{711C7190-9AC8-425E-9BFB-53B55D98068D}" type="slidenum">
              <a:rPr lang="en-US" altLang="en-US" smtClean="0"/>
              <a:pPr>
                <a:defRPr/>
              </a:pPr>
              <a:t>18</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10044" y="1121312"/>
            <a:ext cx="7823805" cy="1511085"/>
          </a:xfrm>
        </p:spPr>
        <p:txBody>
          <a:bodyPr/>
          <a:lstStyle/>
          <a:p>
            <a:pPr marL="0" indent="0">
              <a:buNone/>
            </a:pPr>
            <a:r>
              <a:rPr lang="en-US" b="1" dirty="0">
                <a:solidFill>
                  <a:schemeClr val="tx2"/>
                </a:solidFill>
              </a:rPr>
              <a:t>[Insert Date and Time]</a:t>
            </a:r>
          </a:p>
          <a:p>
            <a:r>
              <a:rPr lang="en-US" sz="2000" dirty="0"/>
              <a:t>The NWS issues a Tornado Watch for your town, including the area surrounding </a:t>
            </a:r>
            <a:r>
              <a:rPr lang="en-US" sz="2000" dirty="0">
                <a:solidFill>
                  <a:srgbClr val="FF0000"/>
                </a:solidFill>
              </a:rPr>
              <a:t>[insert institution name]</a:t>
            </a:r>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217936" cy="1050925"/>
          </a:xfrm>
        </p:spPr>
        <p:txBody>
          <a:bodyPr/>
          <a:lstStyle/>
          <a:p>
            <a:r>
              <a:rPr lang="en-US" dirty="0"/>
              <a:t>Module 1: Scenario Overview (cont.) </a:t>
            </a:r>
          </a:p>
        </p:txBody>
      </p:sp>
      <p:sp>
        <p:nvSpPr>
          <p:cNvPr id="4" name="TextBox 3">
            <a:extLst>
              <a:ext uri="{FF2B5EF4-FFF2-40B4-BE49-F238E27FC236}">
                <a16:creationId xmlns:a16="http://schemas.microsoft.com/office/drawing/2014/main" id="{8619301C-D403-47A1-B992-4A4D7F4EF5B8}"/>
              </a:ext>
            </a:extLst>
          </p:cNvPr>
          <p:cNvSpPr txBox="1"/>
          <p:nvPr/>
        </p:nvSpPr>
        <p:spPr>
          <a:xfrm>
            <a:off x="710043" y="3479768"/>
            <a:ext cx="7823806" cy="2539157"/>
          </a:xfrm>
          <a:prstGeom prst="rect">
            <a:avLst/>
          </a:prstGeom>
          <a:noFill/>
        </p:spPr>
        <p:txBody>
          <a:bodyPr wrap="square" rtlCol="0">
            <a:spAutoFit/>
          </a:bodyPr>
          <a:lstStyle/>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Visiting professors and administrators who had been invited to an academic conference call to ask whether it is safe to travel to your institution</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Faculty members and students express concern over the impact of power outages or systems damage on research equipment and perishable materials</a:t>
            </a:r>
          </a:p>
          <a:p>
            <a:endParaRPr lang="en-US" dirty="0"/>
          </a:p>
        </p:txBody>
      </p:sp>
      <p:sp>
        <p:nvSpPr>
          <p:cNvPr id="7" name="TextBox 6">
            <a:extLst>
              <a:ext uri="{FF2B5EF4-FFF2-40B4-BE49-F238E27FC236}">
                <a16:creationId xmlns:a16="http://schemas.microsoft.com/office/drawing/2014/main" id="{11A7C9B7-4D0B-4062-92F1-AD17DAAECC82}"/>
              </a:ext>
            </a:extLst>
          </p:cNvPr>
          <p:cNvSpPr txBox="1"/>
          <p:nvPr/>
        </p:nvSpPr>
        <p:spPr>
          <a:xfrm>
            <a:off x="710044" y="2362200"/>
            <a:ext cx="7506580" cy="1461939"/>
          </a:xfrm>
          <a:prstGeom prst="rect">
            <a:avLst/>
          </a:prstGeom>
          <a:noFill/>
        </p:spPr>
        <p:txBody>
          <a:bodyPr wrap="square" rtlCol="0">
            <a:spAutoFit/>
          </a:bodyPr>
          <a:lstStyle/>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Other institutions in the surrounding area begin cancelling classes, athletic events, and social functions, and several of your student groups ask whether they should postpone their own scheduled events</a:t>
            </a:r>
          </a:p>
          <a:p>
            <a:endParaRPr lang="en-US" dirty="0"/>
          </a:p>
        </p:txBody>
      </p:sp>
    </p:spTree>
    <p:extLst>
      <p:ext uri="{BB962C8B-B14F-4D97-AF65-F5344CB8AC3E}">
        <p14:creationId xmlns:p14="http://schemas.microsoft.com/office/powerpoint/2010/main" val="206959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3526CA-BA3A-47AD-9C85-B26B2BE57537}"/>
              </a:ext>
            </a:extLst>
          </p:cNvPr>
          <p:cNvSpPr>
            <a:spLocks noGrp="1"/>
          </p:cNvSpPr>
          <p:nvPr>
            <p:ph type="sldNum" sz="quarter" idx="10"/>
          </p:nvPr>
        </p:nvSpPr>
        <p:spPr/>
        <p:txBody>
          <a:bodyPr/>
          <a:lstStyle/>
          <a:p>
            <a:pPr>
              <a:defRPr/>
            </a:pPr>
            <a:fld id="{711C7190-9AC8-425E-9BFB-53B55D98068D}" type="slidenum">
              <a:rPr lang="en-US" altLang="en-US" smtClean="0"/>
              <a:pPr>
                <a:defRPr/>
              </a:pPr>
              <a:t>19</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07736" y="1048905"/>
            <a:ext cx="7886700" cy="4351338"/>
          </a:xfrm>
        </p:spPr>
        <p:txBody>
          <a:bodyPr/>
          <a:lstStyle/>
          <a:p>
            <a:pPr marL="0" indent="0">
              <a:buNone/>
            </a:pPr>
            <a:r>
              <a:rPr lang="en-US" b="1" dirty="0"/>
              <a:t>Operational Coordination</a:t>
            </a:r>
          </a:p>
          <a:p>
            <a:pPr marL="457200" lvl="0" indent="-457200">
              <a:buFont typeface="+mj-lt"/>
              <a:buAutoNum type="arabicPeriod"/>
            </a:pPr>
            <a:r>
              <a:rPr lang="en-US" sz="2000" dirty="0"/>
              <a:t>What plans, policies, and procedures does your institution have in place to prepare for a tornado?</a:t>
            </a:r>
          </a:p>
          <a:p>
            <a:pPr marL="457200" lvl="0" indent="-457200">
              <a:buFont typeface="+mj-lt"/>
              <a:buAutoNum type="arabicPeriod"/>
            </a:pPr>
            <a:r>
              <a:rPr lang="en-US" sz="2000" dirty="0"/>
              <a:t>Who in your organization is responsible for monitoring NWS alerts or would likely receive a bulletin from some other alerting authority? </a:t>
            </a:r>
          </a:p>
          <a:p>
            <a:pPr marL="457200" indent="-457200">
              <a:buFont typeface="+mj-lt"/>
              <a:buAutoNum type="arabicPeriod"/>
            </a:pPr>
            <a:r>
              <a:rPr lang="en-US" sz="2000" dirty="0"/>
              <a:t>What are your institution’s initial priorities after a Tornado Watch has been issued? </a:t>
            </a:r>
          </a:p>
          <a:p>
            <a:pPr marL="457200" indent="-457200">
              <a:buFont typeface="+mj-lt"/>
              <a:buAutoNum type="arabicPeriod"/>
            </a:pPr>
            <a:r>
              <a:rPr lang="en-US" sz="2000" dirty="0"/>
              <a:t>How would your institution establish a command structure to coordinate your preparedness and mitigation efforts?</a:t>
            </a:r>
          </a:p>
          <a:p>
            <a:pPr marL="457200" indent="-457200">
              <a:buFont typeface="+mj-lt"/>
              <a:buAutoNum type="arabicPeriod"/>
            </a:pPr>
            <a:r>
              <a:rPr lang="en-US" sz="2000" dirty="0"/>
              <a:t>What resource gaps could limit your institution’s ability to prepare for a tornado? </a:t>
            </a:r>
          </a:p>
          <a:p>
            <a:pPr marL="457200" indent="-457200">
              <a:buFont typeface="+mj-lt"/>
              <a:buAutoNum type="arabicPeriod"/>
            </a:pPr>
            <a:r>
              <a:rPr lang="en-US" sz="2000" dirty="0">
                <a:solidFill>
                  <a:srgbClr val="FF0000"/>
                </a:solidFill>
              </a:rPr>
              <a:t>[Insert additional discussion questions as appropriate]</a:t>
            </a:r>
          </a:p>
          <a:p>
            <a:pPr marL="457200" lvl="0" indent="-457200">
              <a:buFont typeface="+mj-lt"/>
              <a:buAutoNum type="arabicPeriod"/>
            </a:pPr>
            <a:endParaRPr lang="en-US" dirty="0"/>
          </a:p>
          <a:p>
            <a:pPr marL="457200" lvl="0" indent="-457200">
              <a:buFont typeface="+mj-lt"/>
              <a:buAutoNum type="arabicPeriod"/>
            </a:pPr>
            <a:endParaRPr lang="en-US" dirty="0"/>
          </a:p>
          <a:p>
            <a:pPr marL="0" lvl="0" indent="0">
              <a:buNone/>
            </a:pPr>
            <a:endParaRPr lang="en-US" dirty="0"/>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(1/4)</a:t>
            </a:r>
          </a:p>
        </p:txBody>
      </p:sp>
    </p:spTree>
    <p:extLst>
      <p:ext uri="{BB962C8B-B14F-4D97-AF65-F5344CB8AC3E}">
        <p14:creationId xmlns:p14="http://schemas.microsoft.com/office/powerpoint/2010/main" val="71895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CB3872-E76F-405B-8916-1F60240ACEC4}"/>
              </a:ext>
            </a:extLst>
          </p:cNvPr>
          <p:cNvSpPr txBox="1"/>
          <p:nvPr/>
        </p:nvSpPr>
        <p:spPr>
          <a:xfrm>
            <a:off x="1457325" y="5943600"/>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a:solidFill>
                  <a:prstClr val="white"/>
                </a:solidFill>
                <a:latin typeface="Times New Roman" panose="02020603050405020304" pitchFamily="18" charset="0"/>
                <a:cs typeface="Times New Roman" panose="02020603050405020304" pitchFamily="18" charset="0"/>
              </a:rPr>
              <a:t>**</a:t>
            </a:r>
            <a:r>
              <a:rPr lang="en-US" sz="2200" b="1">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7169E69-451B-47E7-B1C8-D3B58E0E23A9}"/>
              </a:ext>
            </a:extLst>
          </p:cNvPr>
          <p:cNvSpPr>
            <a:spLocks noGrp="1"/>
          </p:cNvSpPr>
          <p:nvPr>
            <p:ph type="body" sz="quarter" idx="10"/>
          </p:nvPr>
        </p:nvSpPr>
        <p:spPr/>
        <p:txBody>
          <a:bodyPr/>
          <a:lstStyle/>
          <a:p>
            <a:pPr marL="233363" lvl="0" indent="-233363" eaLnBrk="0" fontAlgn="base" hangingPunct="0">
              <a:lnSpc>
                <a:spcPct val="100000"/>
              </a:lnSpc>
              <a:buClr>
                <a:srgbClr val="B0B1B3"/>
              </a:buClr>
            </a:pPr>
            <a:r>
              <a:rPr lang="en-US" dirty="0">
                <a:solidFill>
                  <a:srgbClr val="FFFFFF"/>
                </a:solidFill>
              </a:rPr>
              <a:t>The purpose of this Exercise Conduct Briefing is to provide a baseline exercise document that institutions of higher education can use to assess their emergency plans, policies, and procedures</a:t>
            </a:r>
          </a:p>
          <a:p>
            <a:pPr marL="233363" lvl="0" indent="-233363" eaLnBrk="0" fontAlgn="base" hangingPunct="0">
              <a:lnSpc>
                <a:spcPct val="100000"/>
              </a:lnSpc>
              <a:buClr>
                <a:srgbClr val="B0B1B3"/>
              </a:buClr>
            </a:pPr>
            <a:r>
              <a:rPr lang="en-US" dirty="0">
                <a:solidFill>
                  <a:srgbClr val="FFFFFF"/>
                </a:solidFill>
              </a:rPr>
              <a:t>The sample content contained in this document can be tailored as necessary by filling in all </a:t>
            </a:r>
            <a:r>
              <a:rPr lang="en-US" dirty="0">
                <a:solidFill>
                  <a:srgbClr val="FF0000"/>
                </a:solidFill>
              </a:rPr>
              <a:t>[bracketed content that is highlighted in red]</a:t>
            </a:r>
          </a:p>
          <a:p>
            <a:pPr marL="233363" lvl="0" indent="-233363" eaLnBrk="0" fontAlgn="base" hangingPunct="0">
              <a:lnSpc>
                <a:spcPct val="100000"/>
              </a:lnSpc>
              <a:buClr>
                <a:srgbClr val="B0B1B3"/>
              </a:buClr>
            </a:pPr>
            <a:r>
              <a:rPr lang="en-US" dirty="0">
                <a:solidFill>
                  <a:srgbClr val="FFFFFF"/>
                </a:solidFill>
              </a:rPr>
              <a:t>To insert the sponsoring organization’s logo, navigate to the “View” menu and select “Slide Master”</a:t>
            </a:r>
          </a:p>
          <a:p>
            <a:pPr marL="233363" lvl="0" indent="-233363" eaLnBrk="0" fontAlgn="base" hangingPunct="0">
              <a:lnSpc>
                <a:spcPct val="100000"/>
              </a:lnSpc>
              <a:buClr>
                <a:srgbClr val="B0B1B3"/>
              </a:buClr>
            </a:pPr>
            <a:r>
              <a:rPr lang="en-US" dirty="0">
                <a:solidFill>
                  <a:srgbClr val="FFFFFF"/>
                </a:solidFill>
              </a:rPr>
              <a:t>This briefing is to be used in tandem with the Tornado Situation Manual and Facilitator Guide </a:t>
            </a:r>
            <a:r>
              <a:rPr lang="en-US" dirty="0"/>
              <a:t>so any changes made to this briefing will need to be aligned with those documents</a:t>
            </a:r>
          </a:p>
        </p:txBody>
      </p:sp>
      <p:sp>
        <p:nvSpPr>
          <p:cNvPr id="2" name="Title 1">
            <a:extLst>
              <a:ext uri="{FF2B5EF4-FFF2-40B4-BE49-F238E27FC236}">
                <a16:creationId xmlns:a16="http://schemas.microsoft.com/office/drawing/2014/main" id="{8477BF88-E9DA-47E6-B501-C7DF73EE5914}"/>
              </a:ext>
            </a:extLst>
          </p:cNvPr>
          <p:cNvSpPr>
            <a:spLocks noGrp="1"/>
          </p:cNvSpPr>
          <p:nvPr>
            <p:ph type="title"/>
          </p:nvPr>
        </p:nvSpPr>
        <p:spPr/>
        <p:txBody>
          <a:bodyPr/>
          <a:lstStyle/>
          <a:p>
            <a:r>
              <a:rPr lang="en-US" dirty="0"/>
              <a:t>READ FIRST</a:t>
            </a:r>
          </a:p>
        </p:txBody>
      </p:sp>
    </p:spTree>
    <p:extLst>
      <p:ext uri="{BB962C8B-B14F-4D97-AF65-F5344CB8AC3E}">
        <p14:creationId xmlns:p14="http://schemas.microsoft.com/office/powerpoint/2010/main" val="202912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3C2C49-D7B1-4DFC-9510-FAD799C3DF5F}"/>
              </a:ext>
            </a:extLst>
          </p:cNvPr>
          <p:cNvSpPr>
            <a:spLocks noGrp="1"/>
          </p:cNvSpPr>
          <p:nvPr>
            <p:ph type="sldNum" sz="quarter" idx="10"/>
          </p:nvPr>
        </p:nvSpPr>
        <p:spPr/>
        <p:txBody>
          <a:bodyPr/>
          <a:lstStyle/>
          <a:p>
            <a:pPr>
              <a:defRPr/>
            </a:pPr>
            <a:fld id="{711C7190-9AC8-425E-9BFB-53B55D98068D}" type="slidenum">
              <a:rPr lang="en-US" altLang="en-US" smtClean="0"/>
              <a:pPr>
                <a:defRPr/>
              </a:pPr>
              <a:t>20</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23900" y="1053234"/>
            <a:ext cx="7886700" cy="4351338"/>
          </a:xfrm>
        </p:spPr>
        <p:txBody>
          <a:bodyPr/>
          <a:lstStyle/>
          <a:p>
            <a:pPr marL="0" indent="0">
              <a:buNone/>
            </a:pPr>
            <a:r>
              <a:rPr lang="en-US" b="1" dirty="0"/>
              <a:t>Physical Protective Measures</a:t>
            </a:r>
          </a:p>
          <a:p>
            <a:pPr marL="457200" indent="-457200">
              <a:buFont typeface="+mj-lt"/>
              <a:buAutoNum type="arabicPeriod"/>
            </a:pPr>
            <a:r>
              <a:rPr lang="en-US" sz="2000" dirty="0"/>
              <a:t>What risks does a tornado pose to your institution’s key assets and systems (e.g., campus facilities, critical infrastructure)? </a:t>
            </a:r>
          </a:p>
          <a:p>
            <a:pPr marL="457200" indent="-457200">
              <a:buFont typeface="+mj-lt"/>
              <a:buAutoNum type="arabicPeriod"/>
            </a:pPr>
            <a:r>
              <a:rPr lang="en-US" sz="2000" dirty="0"/>
              <a:t>What steps can your institution take to protect your critical operations? </a:t>
            </a:r>
          </a:p>
          <a:p>
            <a:pPr marL="457200" indent="-457200">
              <a:buFont typeface="+mj-lt"/>
              <a:buAutoNum type="arabicPeriod"/>
            </a:pPr>
            <a:r>
              <a:rPr lang="en-US" sz="2000" dirty="0"/>
              <a:t>What steps can your institution take to mitigate a temporary loss of critical operations? </a:t>
            </a:r>
          </a:p>
          <a:p>
            <a:pPr marL="457200" marR="0" lvl="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(2/4)</a:t>
            </a:r>
          </a:p>
        </p:txBody>
      </p:sp>
    </p:spTree>
    <p:extLst>
      <p:ext uri="{BB962C8B-B14F-4D97-AF65-F5344CB8AC3E}">
        <p14:creationId xmlns:p14="http://schemas.microsoft.com/office/powerpoint/2010/main" val="409055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D02E2A4-1D7B-4E48-9FBC-2403DF4CFEB8}"/>
              </a:ext>
            </a:extLst>
          </p:cNvPr>
          <p:cNvSpPr>
            <a:spLocks noGrp="1"/>
          </p:cNvSpPr>
          <p:nvPr>
            <p:ph type="sldNum" sz="quarter" idx="10"/>
          </p:nvPr>
        </p:nvSpPr>
        <p:spPr/>
        <p:txBody>
          <a:bodyPr/>
          <a:lstStyle/>
          <a:p>
            <a:pPr>
              <a:defRPr/>
            </a:pPr>
            <a:fld id="{711C7190-9AC8-425E-9BFB-53B55D98068D}" type="slidenum">
              <a:rPr lang="en-US" altLang="en-US" smtClean="0"/>
              <a:pPr>
                <a:defRPr/>
              </a:pPr>
              <a:t>21</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23900" y="1039380"/>
            <a:ext cx="7886700" cy="4351338"/>
          </a:xfrm>
        </p:spPr>
        <p:txBody>
          <a:bodyPr/>
          <a:lstStyle/>
          <a:p>
            <a:pPr marL="0" indent="0">
              <a:buNone/>
            </a:pPr>
            <a:r>
              <a:rPr lang="en-US" b="1" dirty="0"/>
              <a:t>Health and Social Services &amp; Mass Care Services</a:t>
            </a:r>
          </a:p>
          <a:p>
            <a:pPr marL="457200" lvl="0" indent="-457200">
              <a:buFont typeface="+mj-lt"/>
              <a:buAutoNum type="arabicPeriod"/>
            </a:pPr>
            <a:r>
              <a:rPr lang="en-US" sz="2000" dirty="0"/>
              <a:t>Are there identified locations where people should go in the event of a tornado? </a:t>
            </a:r>
          </a:p>
          <a:p>
            <a:pPr marL="457200" indent="-457200">
              <a:buFont typeface="+mj-lt"/>
              <a:buAutoNum type="arabicPeriod"/>
            </a:pPr>
            <a:r>
              <a:rPr lang="en-US" sz="2000" dirty="0"/>
              <a:t>What plans, policies, and procedures does your institution have in place to ensure all students, faculty, and staff are safely sheltered in case of a Tornado Warning? </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(3/4)</a:t>
            </a:r>
          </a:p>
        </p:txBody>
      </p:sp>
    </p:spTree>
    <p:extLst>
      <p:ext uri="{BB962C8B-B14F-4D97-AF65-F5344CB8AC3E}">
        <p14:creationId xmlns:p14="http://schemas.microsoft.com/office/powerpoint/2010/main" val="249616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1EDF73-0AB3-4EE3-BB61-1A665807098F}"/>
              </a:ext>
            </a:extLst>
          </p:cNvPr>
          <p:cNvSpPr>
            <a:spLocks noGrp="1"/>
          </p:cNvSpPr>
          <p:nvPr>
            <p:ph type="sldNum" sz="quarter" idx="10"/>
          </p:nvPr>
        </p:nvSpPr>
        <p:spPr/>
        <p:txBody>
          <a:bodyPr/>
          <a:lstStyle/>
          <a:p>
            <a:pPr>
              <a:defRPr/>
            </a:pPr>
            <a:fld id="{711C7190-9AC8-425E-9BFB-53B55D98068D}" type="slidenum">
              <a:rPr lang="en-US" altLang="en-US" smtClean="0"/>
              <a:pPr>
                <a:defRPr/>
              </a:pPr>
              <a:t>22</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23900" y="1050924"/>
            <a:ext cx="7886700" cy="4892675"/>
          </a:xfrm>
        </p:spPr>
        <p:txBody>
          <a:bodyPr/>
          <a:lstStyle/>
          <a:p>
            <a:pPr marL="0" indent="0">
              <a:buNone/>
            </a:pPr>
            <a:r>
              <a:rPr lang="en-US" b="1" dirty="0"/>
              <a:t>Public Information and Warning</a:t>
            </a:r>
          </a:p>
          <a:p>
            <a:pPr marL="457200" indent="-457200">
              <a:buFont typeface="+mj-lt"/>
              <a:buAutoNum type="arabicPeriod"/>
            </a:pPr>
            <a:r>
              <a:rPr lang="en-US" sz="2000" dirty="0"/>
              <a:t>What plans, policies, and procedures does your institution have in place to guide your internal and external communications strategies? </a:t>
            </a:r>
          </a:p>
          <a:p>
            <a:pPr marL="457200" indent="-457200">
              <a:buFont typeface="+mj-lt"/>
              <a:buAutoNum type="arabicPeriod"/>
            </a:pPr>
            <a:r>
              <a:rPr lang="en-US" sz="2000" dirty="0"/>
              <a:t>How and when does your institution issue warnings, alerts, and other emergency messaging? </a:t>
            </a:r>
          </a:p>
          <a:p>
            <a:pPr marL="457200" indent="-457200">
              <a:buFont typeface="+mj-lt"/>
              <a:buAutoNum type="arabicPeriod"/>
            </a:pPr>
            <a:r>
              <a:rPr lang="en-US" sz="2000" dirty="0"/>
              <a:t>What individual, office, or department coordinates and delivers your institution’s public messaging? </a:t>
            </a:r>
          </a:p>
          <a:p>
            <a:pPr marL="457200" indent="-457200">
              <a:buFont typeface="+mj-lt"/>
              <a:buAutoNum type="arabicPeriod" startAt="4"/>
            </a:pPr>
            <a:r>
              <a:rPr lang="en-US" sz="2000" dirty="0"/>
              <a:t>How does your institution encourage students, faculty, and staff to take individual steps to mitigate the potential impacts of a tornado? </a:t>
            </a:r>
          </a:p>
          <a:p>
            <a:pPr marL="457200" indent="-457200">
              <a:buFont typeface="+mj-lt"/>
              <a:buAutoNum type="arabicPeriod" startAt="4"/>
            </a:pPr>
            <a:r>
              <a:rPr lang="en-US" sz="2000" dirty="0"/>
              <a:t>How will your institution use social media platforms in support of incident communications and public messaging? </a:t>
            </a:r>
          </a:p>
          <a:p>
            <a:pPr marL="457200" lvl="0" indent="-457200">
              <a:buFont typeface="+mj-lt"/>
              <a:buAutoNum type="arabicPeriod" startAt="4"/>
            </a:pPr>
            <a:r>
              <a:rPr lang="en-US" sz="2000" dirty="0">
                <a:solidFill>
                  <a:srgbClr val="FF0000"/>
                </a:solidFill>
              </a:rPr>
              <a:t>[Insert additional discussion questions as appropriate]</a:t>
            </a:r>
          </a:p>
          <a:p>
            <a:pPr marL="457200" indent="-457200">
              <a:buFont typeface="+mj-lt"/>
              <a:buAutoNum type="arabicPeriod"/>
            </a:pPr>
            <a:endParaRPr lang="en-US" sz="2000" dirty="0"/>
          </a:p>
          <a:p>
            <a:pPr marL="457200" indent="-457200">
              <a:buFont typeface="+mj-lt"/>
              <a:buAutoNum type="arabicPeriod"/>
            </a:pPr>
            <a:endParaRPr lang="en-US" dirty="0"/>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(4/4)</a:t>
            </a:r>
          </a:p>
        </p:txBody>
      </p:sp>
    </p:spTree>
    <p:extLst>
      <p:ext uri="{BB962C8B-B14F-4D97-AF65-F5344CB8AC3E}">
        <p14:creationId xmlns:p14="http://schemas.microsoft.com/office/powerpoint/2010/main" val="41702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52F10B-F43C-45AB-8296-EA06070E0EFE}"/>
              </a:ext>
            </a:extLst>
          </p:cNvPr>
          <p:cNvSpPr>
            <a:spLocks noGrp="1"/>
          </p:cNvSpPr>
          <p:nvPr>
            <p:ph type="sldNum" sz="quarter" idx="10"/>
          </p:nvPr>
        </p:nvSpPr>
        <p:spPr/>
        <p:txBody>
          <a:bodyPr/>
          <a:lstStyle/>
          <a:p>
            <a:pPr>
              <a:defRPr/>
            </a:pPr>
            <a:fld id="{BB727DF1-B45D-4B1C-B6A4-B449F2C0AC69}" type="slidenum">
              <a:rPr lang="en-US" altLang="en-US" smtClean="0"/>
              <a:pPr>
                <a:defRPr/>
              </a:pPr>
              <a:t>23</a:t>
            </a:fld>
            <a:endParaRPr lang="en-US" altLang="en-US"/>
          </a:p>
        </p:txBody>
      </p:sp>
      <p:sp>
        <p:nvSpPr>
          <p:cNvPr id="2" name="Title 1">
            <a:extLst>
              <a:ext uri="{FF2B5EF4-FFF2-40B4-BE49-F238E27FC236}">
                <a16:creationId xmlns:a16="http://schemas.microsoft.com/office/drawing/2014/main" id="{31F14C34-14DF-4F2C-8020-3445AE7CB2D0}"/>
              </a:ext>
            </a:extLst>
          </p:cNvPr>
          <p:cNvSpPr>
            <a:spLocks noGrp="1"/>
          </p:cNvSpPr>
          <p:nvPr>
            <p:ph type="title"/>
          </p:nvPr>
        </p:nvSpPr>
        <p:spPr/>
        <p:txBody>
          <a:bodyPr/>
          <a:lstStyle/>
          <a:p>
            <a:r>
              <a:rPr lang="en-US" sz="5400" dirty="0"/>
              <a:t>Break</a:t>
            </a:r>
          </a:p>
        </p:txBody>
      </p:sp>
    </p:spTree>
    <p:extLst>
      <p:ext uri="{BB962C8B-B14F-4D97-AF65-F5344CB8AC3E}">
        <p14:creationId xmlns:p14="http://schemas.microsoft.com/office/powerpoint/2010/main" val="3444537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8F473-4F2E-4200-A6E6-ED5ED0D254E2}"/>
              </a:ext>
            </a:extLst>
          </p:cNvPr>
          <p:cNvSpPr>
            <a:spLocks noGrp="1"/>
          </p:cNvSpPr>
          <p:nvPr>
            <p:ph type="sldNum" sz="quarter" idx="10"/>
          </p:nvPr>
        </p:nvSpPr>
        <p:spPr/>
        <p:txBody>
          <a:bodyPr/>
          <a:lstStyle/>
          <a:p>
            <a:pPr>
              <a:defRPr/>
            </a:pPr>
            <a:fld id="{BB727DF1-B45D-4B1C-B6A4-B449F2C0AC69}" type="slidenum">
              <a:rPr lang="en-US" altLang="en-US" smtClean="0"/>
              <a:pPr>
                <a:defRPr/>
              </a:pPr>
              <a:t>24</a:t>
            </a:fld>
            <a:endParaRPr lang="en-US" altLang="en-US"/>
          </a:p>
        </p:txBody>
      </p:sp>
      <p:sp>
        <p:nvSpPr>
          <p:cNvPr id="2" name="Title 1">
            <a:extLst>
              <a:ext uri="{FF2B5EF4-FFF2-40B4-BE49-F238E27FC236}">
                <a16:creationId xmlns:a16="http://schemas.microsoft.com/office/drawing/2014/main" id="{AF11F316-FC0F-44A8-ABFF-B5807410B254}"/>
              </a:ext>
            </a:extLst>
          </p:cNvPr>
          <p:cNvSpPr>
            <a:spLocks noGrp="1"/>
          </p:cNvSpPr>
          <p:nvPr>
            <p:ph type="title"/>
          </p:nvPr>
        </p:nvSpPr>
        <p:spPr/>
        <p:txBody>
          <a:bodyPr/>
          <a:lstStyle/>
          <a:p>
            <a:r>
              <a:rPr lang="en-US" sz="5000" dirty="0"/>
              <a:t>Module 2: </a:t>
            </a:r>
            <a:r>
              <a:rPr lang="en-US" dirty="0"/>
              <a:t>Response</a:t>
            </a:r>
            <a:endParaRPr lang="en-US" sz="5000" dirty="0">
              <a:highlight>
                <a:srgbClr val="FFFF00"/>
              </a:highlight>
            </a:endParaRPr>
          </a:p>
        </p:txBody>
      </p:sp>
    </p:spTree>
    <p:extLst>
      <p:ext uri="{BB962C8B-B14F-4D97-AF65-F5344CB8AC3E}">
        <p14:creationId xmlns:p14="http://schemas.microsoft.com/office/powerpoint/2010/main" val="2694255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25</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685800" y="1127125"/>
            <a:ext cx="5159427" cy="1219200"/>
          </a:xfrm>
        </p:spPr>
        <p:txBody>
          <a:bodyPr/>
          <a:lstStyle/>
          <a:p>
            <a:pPr marL="0" indent="0">
              <a:buNone/>
            </a:pPr>
            <a:r>
              <a:rPr lang="en-US" b="1" dirty="0">
                <a:solidFill>
                  <a:schemeClr val="tx2"/>
                </a:solidFill>
              </a:rPr>
              <a:t>[Insert Date and Time]</a:t>
            </a:r>
          </a:p>
          <a:p>
            <a:r>
              <a:rPr lang="en-US" sz="2000" dirty="0"/>
              <a:t>The NWS Issues a Tornado Warning for your area</a:t>
            </a:r>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 (1/3) </a:t>
            </a:r>
          </a:p>
        </p:txBody>
      </p:sp>
      <p:sp>
        <p:nvSpPr>
          <p:cNvPr id="3" name="TextBox 2">
            <a:extLst>
              <a:ext uri="{FF2B5EF4-FFF2-40B4-BE49-F238E27FC236}">
                <a16:creationId xmlns:a16="http://schemas.microsoft.com/office/drawing/2014/main" id="{68359FF5-6690-47A2-9F31-A7AAC96560AA}"/>
              </a:ext>
            </a:extLst>
          </p:cNvPr>
          <p:cNvSpPr txBox="1"/>
          <p:nvPr/>
        </p:nvSpPr>
        <p:spPr>
          <a:xfrm>
            <a:off x="645978" y="2362200"/>
            <a:ext cx="7728744" cy="1508105"/>
          </a:xfrm>
          <a:prstGeom prst="rect">
            <a:avLst/>
          </a:prstGeom>
          <a:noFill/>
        </p:spPr>
        <p:txBody>
          <a:bodyPr wrap="square" rtlCol="0">
            <a:spAutoFit/>
          </a:bodyPr>
          <a:lstStyle/>
          <a:p>
            <a:pPr>
              <a:spcBef>
                <a:spcPts val="600"/>
              </a:spcBef>
              <a:spcAft>
                <a:spcPts val="600"/>
              </a:spcAft>
              <a:buClr>
                <a:srgbClr val="B0B1B3"/>
              </a:buClr>
            </a:pPr>
            <a:r>
              <a:rPr lang="en-US" sz="2200" b="1" dirty="0">
                <a:solidFill>
                  <a:schemeClr val="tx2"/>
                </a:solidFill>
                <a:latin typeface="Times New Roman" panose="02020603050405020304" pitchFamily="18" charset="0"/>
                <a:cs typeface="Times New Roman" panose="02020603050405020304" pitchFamily="18" charset="0"/>
              </a:rPr>
              <a:t>[Insert Date and Time]</a:t>
            </a:r>
            <a:endParaRPr lang="en-US" sz="2200" dirty="0">
              <a:solidFill>
                <a:srgbClr val="050000"/>
              </a:solidFill>
              <a:latin typeface="Times New Roman" panose="02020603050405020304" pitchFamily="18" charset="0"/>
              <a:cs typeface="Times New Roman" panose="02020603050405020304" pitchFamily="18" charset="0"/>
            </a:endParaRP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Fifteen minutes later, a large tornado passes through the </a:t>
            </a:r>
            <a:r>
              <a:rPr lang="en-US" sz="2000" dirty="0">
                <a:solidFill>
                  <a:srgbClr val="FF0000"/>
                </a:solidFill>
                <a:latin typeface="Times New Roman" panose="02020603050405020304" pitchFamily="18" charset="0"/>
                <a:cs typeface="Times New Roman" panose="02020603050405020304" pitchFamily="18" charset="0"/>
              </a:rPr>
              <a:t>[insert institution name] </a:t>
            </a:r>
            <a:r>
              <a:rPr lang="en-US" sz="2000" dirty="0">
                <a:solidFill>
                  <a:srgbClr val="050000"/>
                </a:solidFill>
                <a:latin typeface="Times New Roman" panose="02020603050405020304" pitchFamily="18" charset="0"/>
                <a:cs typeface="Times New Roman" panose="02020603050405020304" pitchFamily="18" charset="0"/>
              </a:rPr>
              <a:t>campus, causing immediate power outages and structural damage to several academic and administrative buildings</a:t>
            </a:r>
          </a:p>
        </p:txBody>
      </p:sp>
      <p:sp>
        <p:nvSpPr>
          <p:cNvPr id="10" name="TextBox 9">
            <a:extLst>
              <a:ext uri="{FF2B5EF4-FFF2-40B4-BE49-F238E27FC236}">
                <a16:creationId xmlns:a16="http://schemas.microsoft.com/office/drawing/2014/main" id="{866A62AE-AF68-4028-A84B-928A742A81CF}"/>
              </a:ext>
            </a:extLst>
          </p:cNvPr>
          <p:cNvSpPr txBox="1"/>
          <p:nvPr/>
        </p:nvSpPr>
        <p:spPr>
          <a:xfrm>
            <a:off x="645978" y="3888489"/>
            <a:ext cx="7728744" cy="2231380"/>
          </a:xfrm>
          <a:prstGeom prst="rect">
            <a:avLst/>
          </a:prstGeom>
          <a:noFill/>
        </p:spPr>
        <p:txBody>
          <a:bodyPr wrap="square" rtlCol="0">
            <a:spAutoFit/>
          </a:bodyPr>
          <a:lstStyle/>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The wind funnel also sweeps through parking lots, tearing cars apart and littering the campus with debris</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Uprooted trees and airborne debris sever power lines, obstruct nearby roads, and cause additional structural damage to </a:t>
            </a:r>
            <a:r>
              <a:rPr lang="en-US" sz="2000" dirty="0">
                <a:solidFill>
                  <a:srgbClr val="FF0000"/>
                </a:solidFill>
                <a:latin typeface="Times New Roman" panose="02020603050405020304" pitchFamily="18" charset="0"/>
                <a:cs typeface="Times New Roman" panose="02020603050405020304" pitchFamily="18" charset="0"/>
              </a:rPr>
              <a:t>[insert institution name] </a:t>
            </a:r>
            <a:r>
              <a:rPr lang="en-US" sz="2000" dirty="0">
                <a:solidFill>
                  <a:srgbClr val="050000"/>
                </a:solidFill>
                <a:latin typeface="Times New Roman" panose="02020603050405020304" pitchFamily="18" charset="0"/>
                <a:cs typeface="Times New Roman" panose="02020603050405020304" pitchFamily="18" charset="0"/>
              </a:rPr>
              <a:t>buildings </a:t>
            </a:r>
          </a:p>
          <a:p>
            <a:endParaRPr lang="en-US" dirty="0"/>
          </a:p>
        </p:txBody>
      </p:sp>
      <p:grpSp>
        <p:nvGrpSpPr>
          <p:cNvPr id="4" name="Group 3" descr="Figure 2 depicts a tornado making landfall">
            <a:extLst>
              <a:ext uri="{FF2B5EF4-FFF2-40B4-BE49-F238E27FC236}">
                <a16:creationId xmlns:a16="http://schemas.microsoft.com/office/drawing/2014/main" id="{FE1E5A01-D105-4AAC-8E18-8D7A66C68ED4}"/>
              </a:ext>
            </a:extLst>
          </p:cNvPr>
          <p:cNvGrpSpPr/>
          <p:nvPr/>
        </p:nvGrpSpPr>
        <p:grpSpPr>
          <a:xfrm>
            <a:off x="6428618" y="1143000"/>
            <a:ext cx="2145604" cy="1634336"/>
            <a:chOff x="5950528" y="1153578"/>
            <a:chExt cx="2145604" cy="1634336"/>
          </a:xfrm>
        </p:grpSpPr>
        <p:sp>
          <p:nvSpPr>
            <p:cNvPr id="9" name="Text Box 27">
              <a:extLst>
                <a:ext uri="{FF2B5EF4-FFF2-40B4-BE49-F238E27FC236}">
                  <a16:creationId xmlns:a16="http://schemas.microsoft.com/office/drawing/2014/main" id="{FB2C7F05-E7DE-45B7-B89C-5A5CC001EE27}"/>
                </a:ext>
              </a:extLst>
            </p:cNvPr>
            <p:cNvSpPr txBox="1"/>
            <p:nvPr/>
          </p:nvSpPr>
          <p:spPr>
            <a:xfrm>
              <a:off x="6172200" y="2636459"/>
              <a:ext cx="1805708" cy="15145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200"/>
                </a:spcAft>
              </a:pPr>
              <a:r>
                <a:rPr lang="en-US" sz="1100" b="1" dirty="0">
                  <a:solidFill>
                    <a:srgbClr val="006699"/>
                  </a:solidFill>
                  <a:effectLst/>
                  <a:latin typeface="Times New Roman" panose="02020603050405020304" pitchFamily="18" charset="0"/>
                  <a:ea typeface="Times New Roman" panose="02020603050405020304" pitchFamily="18" charset="0"/>
                </a:rPr>
                <a:t>Figure 2: Tornado Making Landfall</a:t>
              </a:r>
            </a:p>
          </p:txBody>
        </p:sp>
        <p:pic>
          <p:nvPicPr>
            <p:cNvPr id="11" name="Picture 10" descr="Tornado, Funnel, Twister, Funnel Cloud, Damage, Black">
              <a:extLst>
                <a:ext uri="{FF2B5EF4-FFF2-40B4-BE49-F238E27FC236}">
                  <a16:creationId xmlns:a16="http://schemas.microsoft.com/office/drawing/2014/main" id="{A2927943-D773-4681-85B8-32D174559B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0528" y="1153578"/>
              <a:ext cx="2145604" cy="1423636"/>
            </a:xfrm>
            <a:prstGeom prst="rect">
              <a:avLst/>
            </a:prstGeom>
            <a:noFill/>
            <a:ln>
              <a:noFill/>
            </a:ln>
          </p:spPr>
        </p:pic>
      </p:grpSp>
    </p:spTree>
    <p:extLst>
      <p:ext uri="{BB962C8B-B14F-4D97-AF65-F5344CB8AC3E}">
        <p14:creationId xmlns:p14="http://schemas.microsoft.com/office/powerpoint/2010/main" val="62965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26</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19200"/>
            <a:ext cx="7886700" cy="4206875"/>
          </a:xfrm>
        </p:spPr>
        <p:txBody>
          <a:bodyPr/>
          <a:lstStyle/>
          <a:p>
            <a:pPr marL="0" indent="0">
              <a:buNone/>
            </a:pPr>
            <a:r>
              <a:rPr lang="en-US" b="1" dirty="0">
                <a:solidFill>
                  <a:schemeClr val="tx2"/>
                </a:solidFill>
              </a:rPr>
              <a:t>[Insert Date and Time]</a:t>
            </a:r>
          </a:p>
          <a:p>
            <a:r>
              <a:rPr lang="en-US" sz="2000" dirty="0"/>
              <a:t>In the immediate aftermath of the tornado, your institution receives multiple unconfirmed reports of students trapped beneath the rubble of damaged buildings</a:t>
            </a:r>
          </a:p>
          <a:p>
            <a:r>
              <a:rPr lang="en-US" sz="2000" dirty="0"/>
              <a:t>Many faculty members and students have suffered injuries that require treatment or hospitalization, and at least six people are currently unaccounted for, including two students with access and functional needs and one international student</a:t>
            </a:r>
          </a:p>
          <a:p>
            <a:r>
              <a:rPr lang="en-US" sz="2000" dirty="0"/>
              <a:t>Large sections of the </a:t>
            </a:r>
            <a:r>
              <a:rPr lang="en-US" sz="2000" dirty="0">
                <a:solidFill>
                  <a:srgbClr val="FF0000"/>
                </a:solidFill>
              </a:rPr>
              <a:t>[insert academic building] </a:t>
            </a:r>
            <a:r>
              <a:rPr lang="en-US" sz="2000" dirty="0"/>
              <a:t>roof have caved in, and portions of the </a:t>
            </a:r>
            <a:r>
              <a:rPr lang="en-US" sz="2000" dirty="0">
                <a:solidFill>
                  <a:srgbClr val="FF0000"/>
                </a:solidFill>
              </a:rPr>
              <a:t>[insert institution name] </a:t>
            </a:r>
            <a:r>
              <a:rPr lang="en-US" sz="2000" dirty="0"/>
              <a:t>dining hall as well as several residential buildings have suffered significant structural damage</a:t>
            </a:r>
          </a:p>
          <a:p>
            <a:endParaRPr lang="en-US" sz="2000" dirty="0"/>
          </a:p>
          <a:p>
            <a:endParaRPr lang="en-US" sz="2000" dirty="0"/>
          </a:p>
          <a:p>
            <a:endParaRPr lang="en-US" sz="2000" dirty="0"/>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 (2/3) </a:t>
            </a:r>
          </a:p>
        </p:txBody>
      </p:sp>
    </p:spTree>
    <p:extLst>
      <p:ext uri="{BB962C8B-B14F-4D97-AF65-F5344CB8AC3E}">
        <p14:creationId xmlns:p14="http://schemas.microsoft.com/office/powerpoint/2010/main" val="2740757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27</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7886700" cy="1524000"/>
          </a:xfrm>
        </p:spPr>
        <p:txBody>
          <a:bodyPr/>
          <a:lstStyle/>
          <a:p>
            <a:r>
              <a:rPr lang="en-US" sz="2000" dirty="0"/>
              <a:t>Large </a:t>
            </a:r>
            <a:r>
              <a:rPr lang="en-US" sz="1800" dirty="0"/>
              <a:t>quantities of debris and several uprooted trees have blocked </a:t>
            </a:r>
            <a:r>
              <a:rPr lang="en-US" sz="1800" dirty="0">
                <a:solidFill>
                  <a:srgbClr val="FF0000"/>
                </a:solidFill>
              </a:rPr>
              <a:t>[insert nearby road]</a:t>
            </a:r>
            <a:r>
              <a:rPr lang="en-US" sz="1800" dirty="0">
                <a:solidFill>
                  <a:srgbClr val="000000"/>
                </a:solidFill>
              </a:rPr>
              <a:t>,</a:t>
            </a:r>
            <a:r>
              <a:rPr lang="en-US" sz="1800" dirty="0">
                <a:solidFill>
                  <a:srgbClr val="FF0000"/>
                </a:solidFill>
              </a:rPr>
              <a:t> </a:t>
            </a:r>
            <a:r>
              <a:rPr lang="en-US" sz="1800" dirty="0"/>
              <a:t>limiting access to your institution and delaying response operations</a:t>
            </a:r>
          </a:p>
          <a:p>
            <a:r>
              <a:rPr lang="en-US" sz="1800" dirty="0"/>
              <a:t>In addition to communication disruptions, downed power lines have resulted in widespread power outages throughout the area, including in most of your institution’s </a:t>
            </a:r>
            <a:r>
              <a:rPr lang="en-US" sz="2000" dirty="0"/>
              <a:t>residential buildings</a:t>
            </a:r>
          </a:p>
          <a:p>
            <a:pPr marL="0" indent="0">
              <a:buNone/>
            </a:pPr>
            <a:r>
              <a:rPr lang="en-US" sz="2000" b="1" dirty="0">
                <a:solidFill>
                  <a:schemeClr val="tx2"/>
                </a:solidFill>
              </a:rPr>
              <a:t>[Insert Date and Time]</a:t>
            </a:r>
          </a:p>
          <a:p>
            <a:r>
              <a:rPr lang="en-US" sz="1800" dirty="0"/>
              <a:t>The two students with access and functional needs, the international student, and three members of staff, have not yet been located </a:t>
            </a:r>
          </a:p>
          <a:p>
            <a:r>
              <a:rPr lang="en-US" sz="1800" dirty="0"/>
              <a:t>Furthermore, your institution learns that a hospitalized student has died from injuries sustained during the tornado</a:t>
            </a:r>
          </a:p>
          <a:p>
            <a:r>
              <a:rPr lang="en-US" sz="1800" dirty="0"/>
              <a:t>After local media reports several more tornado-related fatalities within your area, your institution receives a flood of calls and emails from anxious families who have been unable to contact their children</a:t>
            </a:r>
          </a:p>
          <a:p>
            <a:endParaRPr lang="en-US" sz="1800" dirty="0"/>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 (3/3) </a:t>
            </a:r>
          </a:p>
        </p:txBody>
      </p:sp>
    </p:spTree>
    <p:extLst>
      <p:ext uri="{BB962C8B-B14F-4D97-AF65-F5344CB8AC3E}">
        <p14:creationId xmlns:p14="http://schemas.microsoft.com/office/powerpoint/2010/main" val="873497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E62CBD-D689-44CC-ADD9-38A0E0B3C776}"/>
              </a:ext>
            </a:extLst>
          </p:cNvPr>
          <p:cNvSpPr>
            <a:spLocks noGrp="1"/>
          </p:cNvSpPr>
          <p:nvPr>
            <p:ph type="sldNum" sz="quarter" idx="10"/>
          </p:nvPr>
        </p:nvSpPr>
        <p:spPr/>
        <p:txBody>
          <a:bodyPr/>
          <a:lstStyle/>
          <a:p>
            <a:pPr>
              <a:defRPr/>
            </a:pPr>
            <a:fld id="{711C7190-9AC8-425E-9BFB-53B55D98068D}" type="slidenum">
              <a:rPr lang="en-US" altLang="en-US" smtClean="0"/>
              <a:pPr>
                <a:defRPr/>
              </a:pPr>
              <a:t>28</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685800" y="1060161"/>
            <a:ext cx="8382000" cy="4351338"/>
          </a:xfrm>
        </p:spPr>
        <p:txBody>
          <a:bodyPr/>
          <a:lstStyle/>
          <a:p>
            <a:pPr marL="0" indent="0">
              <a:buNone/>
            </a:pPr>
            <a:r>
              <a:rPr lang="en-US" b="1" dirty="0"/>
              <a:t>Operational Coordination</a:t>
            </a:r>
          </a:p>
          <a:p>
            <a:pPr marL="457200" indent="-457200">
              <a:buFont typeface="+mj-lt"/>
              <a:buAutoNum type="arabicPeriod"/>
            </a:pPr>
            <a:r>
              <a:rPr lang="en-US" sz="2000" dirty="0"/>
              <a:t>What are your institution’s initial priorities after a Tornado Warning is issued? </a:t>
            </a:r>
          </a:p>
          <a:p>
            <a:pPr marL="457200" indent="-457200">
              <a:buFont typeface="+mj-lt"/>
              <a:buAutoNum type="arabicPeriod"/>
            </a:pPr>
            <a:r>
              <a:rPr lang="en-US" sz="2000" dirty="0"/>
              <a:t>What plans, policies, and procedures does your institution have in place to guide response efforts? </a:t>
            </a:r>
          </a:p>
          <a:p>
            <a:pPr marL="457200" indent="-457200">
              <a:buFont typeface="+mj-lt"/>
              <a:buAutoNum type="arabicPeriod"/>
            </a:pPr>
            <a:r>
              <a:rPr lang="en-US" sz="2000" dirty="0"/>
              <a:t>How would your institution establish and maintain an effective command structure to coordinate emergency response efforts?</a:t>
            </a:r>
          </a:p>
          <a:p>
            <a:pPr marL="457200" indent="-457200">
              <a:buFont typeface="+mj-lt"/>
              <a:buAutoNum type="arabicPeriod"/>
            </a:pPr>
            <a:r>
              <a:rPr lang="en-US" sz="2000" dirty="0"/>
              <a:t>How do key decision-makers collect information on damages and critical needs? </a:t>
            </a:r>
          </a:p>
          <a:p>
            <a:pPr marL="457200" lvl="0" indent="-457200">
              <a:buFont typeface="+mj-lt"/>
              <a:buAutoNum type="arabicPeriod" startAt="5"/>
            </a:pPr>
            <a:r>
              <a:rPr lang="en-US" sz="2000" dirty="0"/>
              <a:t>What resources are currently available?</a:t>
            </a:r>
          </a:p>
          <a:p>
            <a:pPr marL="457200" indent="-457200">
              <a:buFont typeface="+mj-lt"/>
              <a:buAutoNum type="arabicPeriod" startAt="5"/>
            </a:pPr>
            <a:r>
              <a:rPr lang="en-US" sz="2000" dirty="0"/>
              <a:t>Who are the key external stakeholders that would support response efforts?</a:t>
            </a:r>
          </a:p>
          <a:p>
            <a:pPr marL="457200" lvl="0" indent="-457200">
              <a:buFont typeface="+mj-lt"/>
              <a:buAutoNum type="arabicPeriod" startAt="5"/>
            </a:pPr>
            <a:r>
              <a:rPr lang="en-US" sz="2000" dirty="0">
                <a:solidFill>
                  <a:srgbClr val="FF0000"/>
                </a:solidFill>
              </a:rPr>
              <a:t>[Insert additional discussion questions as appropriate]</a:t>
            </a:r>
          </a:p>
          <a:p>
            <a:pPr marL="457200" indent="-457200">
              <a:buFont typeface="+mj-lt"/>
              <a:buAutoNum type="arabicPeriod"/>
            </a:pPr>
            <a:endParaRPr lang="en-US" sz="2000" dirty="0"/>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(1/4)</a:t>
            </a:r>
          </a:p>
        </p:txBody>
      </p:sp>
    </p:spTree>
    <p:extLst>
      <p:ext uri="{BB962C8B-B14F-4D97-AF65-F5344CB8AC3E}">
        <p14:creationId xmlns:p14="http://schemas.microsoft.com/office/powerpoint/2010/main" val="3985379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AB7C6F-80F5-4788-B290-F279227FCA15}"/>
              </a:ext>
            </a:extLst>
          </p:cNvPr>
          <p:cNvSpPr>
            <a:spLocks noGrp="1"/>
          </p:cNvSpPr>
          <p:nvPr>
            <p:ph type="sldNum" sz="quarter" idx="10"/>
          </p:nvPr>
        </p:nvSpPr>
        <p:spPr/>
        <p:txBody>
          <a:bodyPr/>
          <a:lstStyle/>
          <a:p>
            <a:pPr>
              <a:defRPr/>
            </a:pPr>
            <a:fld id="{711C7190-9AC8-425E-9BFB-53B55D98068D}" type="slidenum">
              <a:rPr lang="en-US" altLang="en-US" smtClean="0"/>
              <a:pPr>
                <a:defRPr/>
              </a:pPr>
              <a:t>29</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685800" y="1050925"/>
            <a:ext cx="7886700" cy="4351338"/>
          </a:xfrm>
        </p:spPr>
        <p:txBody>
          <a:bodyPr/>
          <a:lstStyle/>
          <a:p>
            <a:pPr marL="0" indent="0">
              <a:buNone/>
            </a:pPr>
            <a:r>
              <a:rPr lang="en-US" b="1" dirty="0"/>
              <a:t>Infrastructure Systems</a:t>
            </a:r>
          </a:p>
          <a:p>
            <a:pPr marL="457200" lvl="0" indent="-457200">
              <a:buFont typeface="+mj-lt"/>
              <a:buAutoNum type="arabicPeriod"/>
            </a:pPr>
            <a:r>
              <a:rPr lang="en-US" sz="2000" dirty="0"/>
              <a:t>How will your institution facilitate the speedy restoration of critical infrastructure systems and services? </a:t>
            </a:r>
          </a:p>
          <a:p>
            <a:pPr marL="457200" indent="-457200">
              <a:buFont typeface="+mj-lt"/>
              <a:buAutoNum type="arabicPeriod"/>
            </a:pPr>
            <a:r>
              <a:rPr lang="en-US" sz="2000" dirty="0"/>
              <a:t>How would your institution coordinate the restoration of critical infrastructure?  </a:t>
            </a:r>
          </a:p>
          <a:p>
            <a:pPr marL="457200" lvl="0" indent="-457200">
              <a:buFont typeface="+mj-lt"/>
              <a:buAutoNum type="arabicPeriod"/>
            </a:pPr>
            <a:r>
              <a:rPr lang="en-US" sz="2000" dirty="0"/>
              <a:t>What mechanisms does your institution implement to ensure continuity of operations during this response period? </a:t>
            </a:r>
          </a:p>
          <a:p>
            <a:pPr marL="457200" lvl="0" indent="-457200">
              <a:buFont typeface="+mj-lt"/>
              <a:buAutoNum type="arabicPeriod"/>
            </a:pPr>
            <a:r>
              <a:rPr lang="en-US" sz="2000" dirty="0"/>
              <a:t>How does your institution collect real-time updates on the status of its critical infrastructure?</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(2/4)</a:t>
            </a:r>
          </a:p>
        </p:txBody>
      </p:sp>
    </p:spTree>
    <p:extLst>
      <p:ext uri="{BB962C8B-B14F-4D97-AF65-F5344CB8AC3E}">
        <p14:creationId xmlns:p14="http://schemas.microsoft.com/office/powerpoint/2010/main" val="151226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45FDC3-F3F0-4D66-AABB-1072FB084058}"/>
              </a:ext>
            </a:extLst>
          </p:cNvPr>
          <p:cNvSpPr>
            <a:spLocks noGrp="1"/>
          </p:cNvSpPr>
          <p:nvPr>
            <p:ph type="sldNum" sz="quarter" idx="10"/>
          </p:nvPr>
        </p:nvSpPr>
        <p:spPr/>
        <p:txBody>
          <a:bodyPr/>
          <a:lstStyle/>
          <a:p>
            <a:pPr>
              <a:defRPr/>
            </a:pPr>
            <a:fld id="{711C7190-9AC8-425E-9BFB-53B55D98068D}" type="slidenum">
              <a:rPr lang="en-US" altLang="en-US" smtClean="0"/>
              <a:pPr>
                <a:defRPr/>
              </a:pPr>
              <a:t>3</a:t>
            </a:fld>
            <a:endParaRPr lang="en-US" altLang="en-US" dirty="0"/>
          </a:p>
        </p:txBody>
      </p:sp>
      <p:sp>
        <p:nvSpPr>
          <p:cNvPr id="3" name="Content Placeholder 2">
            <a:extLst>
              <a:ext uri="{FF2B5EF4-FFF2-40B4-BE49-F238E27FC236}">
                <a16:creationId xmlns:a16="http://schemas.microsoft.com/office/drawing/2014/main" id="{E6FC3C27-504C-4B1C-B6BA-90B4C74C804C}"/>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rPr>
              <a:t>[Name] </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lvl="0" indent="0">
              <a:spcBef>
                <a:spcPts val="0"/>
              </a:spcBef>
              <a:spcAft>
                <a:spcPts val="600"/>
              </a:spcAft>
              <a:buNone/>
            </a:pPr>
            <a:endParaRPr lang="en-US" sz="2400" dirty="0">
              <a:solidFill>
                <a:srgbClr val="FF0000"/>
              </a:solidFill>
            </a:endParaRPr>
          </a:p>
          <a:p>
            <a:pPr marL="0" lvl="0" indent="0">
              <a:spcBef>
                <a:spcPts val="0"/>
              </a:spcBef>
              <a:spcAft>
                <a:spcPts val="600"/>
              </a:spcAft>
              <a:buNone/>
            </a:pPr>
            <a:r>
              <a:rPr lang="en-US" sz="2400" b="1" dirty="0">
                <a:solidFill>
                  <a:srgbClr val="FF0000"/>
                </a:solidFill>
              </a:rPr>
              <a:t>[Name]</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indent="0">
              <a:buNone/>
            </a:pPr>
            <a:endParaRPr lang="en-US" dirty="0"/>
          </a:p>
        </p:txBody>
      </p:sp>
      <p:sp>
        <p:nvSpPr>
          <p:cNvPr id="2" name="Title 1">
            <a:extLst>
              <a:ext uri="{FF2B5EF4-FFF2-40B4-BE49-F238E27FC236}">
                <a16:creationId xmlns:a16="http://schemas.microsoft.com/office/drawing/2014/main" id="{E5E829B3-06F2-4BCA-BFDB-1D3EDFAE6FB1}"/>
              </a:ext>
            </a:extLst>
          </p:cNvPr>
          <p:cNvSpPr>
            <a:spLocks noGrp="1"/>
          </p:cNvSpPr>
          <p:nvPr>
            <p:ph type="title"/>
          </p:nvPr>
        </p:nvSpPr>
        <p:spPr/>
        <p:txBody>
          <a:bodyPr/>
          <a:lstStyle/>
          <a:p>
            <a:r>
              <a:rPr lang="en-US" dirty="0"/>
              <a:t>Welcome and Introductions</a:t>
            </a:r>
          </a:p>
        </p:txBody>
      </p:sp>
    </p:spTree>
    <p:extLst>
      <p:ext uri="{BB962C8B-B14F-4D97-AF65-F5344CB8AC3E}">
        <p14:creationId xmlns:p14="http://schemas.microsoft.com/office/powerpoint/2010/main" val="3474820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C597C3-7009-4D94-89B2-BEB002F5082F}"/>
              </a:ext>
            </a:extLst>
          </p:cNvPr>
          <p:cNvSpPr>
            <a:spLocks noGrp="1"/>
          </p:cNvSpPr>
          <p:nvPr>
            <p:ph type="sldNum" sz="quarter" idx="10"/>
          </p:nvPr>
        </p:nvSpPr>
        <p:spPr/>
        <p:txBody>
          <a:bodyPr/>
          <a:lstStyle/>
          <a:p>
            <a:pPr>
              <a:defRPr/>
            </a:pPr>
            <a:fld id="{711C7190-9AC8-425E-9BFB-53B55D98068D}" type="slidenum">
              <a:rPr lang="en-US" altLang="en-US" smtClean="0"/>
              <a:pPr>
                <a:defRPr/>
              </a:pPr>
              <a:t>30</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647700" y="1062470"/>
            <a:ext cx="7886700" cy="4728730"/>
          </a:xfrm>
        </p:spPr>
        <p:txBody>
          <a:bodyPr/>
          <a:lstStyle/>
          <a:p>
            <a:pPr marL="0" indent="0">
              <a:buNone/>
            </a:pPr>
            <a:r>
              <a:rPr lang="en-US" b="1" dirty="0"/>
              <a:t>Mass Care Services</a:t>
            </a:r>
          </a:p>
          <a:p>
            <a:pPr marL="457200" lvl="0" indent="-457200">
              <a:buFont typeface="+mj-lt"/>
              <a:buAutoNum type="arabicPeriod"/>
            </a:pPr>
            <a:r>
              <a:rPr lang="en-US" sz="1800" dirty="0"/>
              <a:t>Who is responsible for tracking injuries, fatalities, and missing persons in the aftermath of a tornado?</a:t>
            </a:r>
          </a:p>
          <a:p>
            <a:pPr marL="457200" lvl="0" indent="-457200">
              <a:buFont typeface="+mj-lt"/>
              <a:buAutoNum type="arabicPeriod"/>
            </a:pPr>
            <a:r>
              <a:rPr lang="en-US" sz="1800" dirty="0"/>
              <a:t>What plans, policies, and procedures does your institution have in place to ensure the life safety and health of all students, faculty, and staff? </a:t>
            </a:r>
          </a:p>
          <a:p>
            <a:pPr marL="457200" indent="-457200">
              <a:buFont typeface="+mj-lt"/>
              <a:buAutoNum type="arabicPeriod"/>
            </a:pPr>
            <a:r>
              <a:rPr lang="en-US" sz="1800" dirty="0"/>
              <a:t>What resource gaps could limit your institution’s ability to provide mass care services? </a:t>
            </a:r>
          </a:p>
          <a:p>
            <a:pPr marL="457200" indent="-457200">
              <a:buFont typeface="+mj-lt"/>
              <a:buAutoNum type="arabicPeriod"/>
            </a:pPr>
            <a:r>
              <a:rPr lang="en-US" sz="1800" dirty="0"/>
              <a:t>What emergency housing plans, policies, and procedures does your institution have in place? </a:t>
            </a:r>
          </a:p>
          <a:p>
            <a:pPr marL="457200" indent="-457200">
              <a:buFont typeface="+mj-lt"/>
              <a:buAutoNum type="arabicPeriod"/>
            </a:pPr>
            <a:r>
              <a:rPr lang="en-US" sz="1800" dirty="0"/>
              <a:t>What resource gaps could limit your institution’s ability to meet your community’s emergency housing needs? </a:t>
            </a:r>
          </a:p>
          <a:p>
            <a:pPr marL="457200" lvl="0" indent="-457200">
              <a:buFont typeface="+mj-lt"/>
              <a:buAutoNum type="arabicPeriod"/>
            </a:pPr>
            <a:r>
              <a:rPr lang="en-US" sz="18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(3/4)</a:t>
            </a:r>
          </a:p>
        </p:txBody>
      </p:sp>
    </p:spTree>
    <p:extLst>
      <p:ext uri="{BB962C8B-B14F-4D97-AF65-F5344CB8AC3E}">
        <p14:creationId xmlns:p14="http://schemas.microsoft.com/office/powerpoint/2010/main" val="179713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891859-E7AE-48E5-A302-E30680133580}"/>
              </a:ext>
            </a:extLst>
          </p:cNvPr>
          <p:cNvSpPr>
            <a:spLocks noGrp="1"/>
          </p:cNvSpPr>
          <p:nvPr>
            <p:ph type="sldNum" sz="quarter" idx="10"/>
          </p:nvPr>
        </p:nvSpPr>
        <p:spPr/>
        <p:txBody>
          <a:bodyPr/>
          <a:lstStyle/>
          <a:p>
            <a:pPr>
              <a:defRPr/>
            </a:pPr>
            <a:fld id="{711C7190-9AC8-425E-9BFB-53B55D98068D}" type="slidenum">
              <a:rPr lang="en-US" altLang="en-US" smtClean="0"/>
              <a:pPr>
                <a:defRPr/>
              </a:pPr>
              <a:t>31</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647700" y="1071707"/>
            <a:ext cx="7886700" cy="4351338"/>
          </a:xfrm>
        </p:spPr>
        <p:txBody>
          <a:bodyPr/>
          <a:lstStyle/>
          <a:p>
            <a:pPr marL="0" indent="0">
              <a:buNone/>
            </a:pPr>
            <a:r>
              <a:rPr lang="en-US" b="1" dirty="0"/>
              <a:t>Public Information and Warning </a:t>
            </a:r>
          </a:p>
          <a:p>
            <a:pPr marL="457200" lvl="0" indent="-457200">
              <a:buFont typeface="+mj-lt"/>
              <a:buAutoNum type="arabicPeriod"/>
            </a:pPr>
            <a:r>
              <a:rPr lang="en-US" sz="2000" dirty="0"/>
              <a:t>How does your institution ensure consistent and coordinated public messaging throughout the initial response period?</a:t>
            </a:r>
          </a:p>
          <a:p>
            <a:pPr marL="457200" indent="-457200">
              <a:buFont typeface="+mj-lt"/>
              <a:buAutoNum type="arabicPeriod"/>
            </a:pPr>
            <a:r>
              <a:rPr lang="en-US" sz="2000" dirty="0"/>
              <a:t>How does your institution ensure timely and accurate situational updates for internal stakeholders throughout the response period? </a:t>
            </a:r>
          </a:p>
          <a:p>
            <a:pPr marL="457200" indent="-457200">
              <a:buFont typeface="+mj-lt"/>
              <a:buAutoNum type="arabicPeriod"/>
            </a:pPr>
            <a:r>
              <a:rPr lang="en-US" sz="2000" dirty="0"/>
              <a:t>Does your institution have a crisis communications plan or other means of communicating with all stakeholders in case of a breakdown of standard communications?</a:t>
            </a:r>
          </a:p>
          <a:p>
            <a:pPr marL="457200" indent="-457200">
              <a:buFont typeface="+mj-lt"/>
              <a:buAutoNum type="arabicPeriod"/>
            </a:pPr>
            <a:r>
              <a:rPr lang="en-US" sz="2000" dirty="0"/>
              <a:t>How does your institution notify families, key stakeholders, and the public of fatalities or serious injuries? </a:t>
            </a:r>
          </a:p>
          <a:p>
            <a:pPr marL="457200" indent="-457200">
              <a:buFont typeface="+mj-lt"/>
              <a:buAutoNum type="arabicPeriod"/>
            </a:pPr>
            <a:r>
              <a:rPr lang="en-US" sz="2000" dirty="0"/>
              <a:t> </a:t>
            </a: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(4/4)</a:t>
            </a:r>
          </a:p>
        </p:txBody>
      </p:sp>
    </p:spTree>
    <p:extLst>
      <p:ext uri="{BB962C8B-B14F-4D97-AF65-F5344CB8AC3E}">
        <p14:creationId xmlns:p14="http://schemas.microsoft.com/office/powerpoint/2010/main" val="1679293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52F10B-F43C-45AB-8296-EA06070E0EFE}"/>
              </a:ext>
            </a:extLst>
          </p:cNvPr>
          <p:cNvSpPr>
            <a:spLocks noGrp="1"/>
          </p:cNvSpPr>
          <p:nvPr>
            <p:ph type="sldNum" sz="quarter" idx="10"/>
          </p:nvPr>
        </p:nvSpPr>
        <p:spPr/>
        <p:txBody>
          <a:bodyPr/>
          <a:lstStyle/>
          <a:p>
            <a:pPr>
              <a:defRPr/>
            </a:pPr>
            <a:fld id="{BB727DF1-B45D-4B1C-B6A4-B449F2C0AC69}" type="slidenum">
              <a:rPr lang="en-US" altLang="en-US" smtClean="0"/>
              <a:pPr>
                <a:defRPr/>
              </a:pPr>
              <a:t>32</a:t>
            </a:fld>
            <a:endParaRPr lang="en-US" altLang="en-US"/>
          </a:p>
        </p:txBody>
      </p:sp>
      <p:sp>
        <p:nvSpPr>
          <p:cNvPr id="2" name="Title 1">
            <a:extLst>
              <a:ext uri="{FF2B5EF4-FFF2-40B4-BE49-F238E27FC236}">
                <a16:creationId xmlns:a16="http://schemas.microsoft.com/office/drawing/2014/main" id="{31F14C34-14DF-4F2C-8020-3445AE7CB2D0}"/>
              </a:ext>
            </a:extLst>
          </p:cNvPr>
          <p:cNvSpPr>
            <a:spLocks noGrp="1"/>
          </p:cNvSpPr>
          <p:nvPr>
            <p:ph type="title"/>
          </p:nvPr>
        </p:nvSpPr>
        <p:spPr/>
        <p:txBody>
          <a:bodyPr/>
          <a:lstStyle/>
          <a:p>
            <a:r>
              <a:rPr lang="en-US" sz="5400" dirty="0"/>
              <a:t>Break</a:t>
            </a:r>
          </a:p>
        </p:txBody>
      </p:sp>
    </p:spTree>
    <p:extLst>
      <p:ext uri="{BB962C8B-B14F-4D97-AF65-F5344CB8AC3E}">
        <p14:creationId xmlns:p14="http://schemas.microsoft.com/office/powerpoint/2010/main" val="1465700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8F473-4F2E-4200-A6E6-ED5ED0D254E2}"/>
              </a:ext>
            </a:extLst>
          </p:cNvPr>
          <p:cNvSpPr>
            <a:spLocks noGrp="1"/>
          </p:cNvSpPr>
          <p:nvPr>
            <p:ph type="sldNum" sz="quarter" idx="10"/>
          </p:nvPr>
        </p:nvSpPr>
        <p:spPr/>
        <p:txBody>
          <a:bodyPr/>
          <a:lstStyle/>
          <a:p>
            <a:pPr>
              <a:defRPr/>
            </a:pPr>
            <a:fld id="{BB727DF1-B45D-4B1C-B6A4-B449F2C0AC69}" type="slidenum">
              <a:rPr lang="en-US" altLang="en-US" smtClean="0"/>
              <a:pPr>
                <a:defRPr/>
              </a:pPr>
              <a:t>33</a:t>
            </a:fld>
            <a:endParaRPr lang="en-US" altLang="en-US"/>
          </a:p>
        </p:txBody>
      </p:sp>
      <p:sp>
        <p:nvSpPr>
          <p:cNvPr id="2" name="Title 1">
            <a:extLst>
              <a:ext uri="{FF2B5EF4-FFF2-40B4-BE49-F238E27FC236}">
                <a16:creationId xmlns:a16="http://schemas.microsoft.com/office/drawing/2014/main" id="{AF11F316-FC0F-44A8-ABFF-B5807410B254}"/>
              </a:ext>
            </a:extLst>
          </p:cNvPr>
          <p:cNvSpPr>
            <a:spLocks noGrp="1"/>
          </p:cNvSpPr>
          <p:nvPr>
            <p:ph type="title"/>
          </p:nvPr>
        </p:nvSpPr>
        <p:spPr/>
        <p:txBody>
          <a:bodyPr/>
          <a:lstStyle/>
          <a:p>
            <a:r>
              <a:rPr lang="en-US" sz="5000" dirty="0"/>
              <a:t>Module 3: </a:t>
            </a:r>
            <a:r>
              <a:rPr lang="en-US" dirty="0"/>
              <a:t>Recovery</a:t>
            </a:r>
            <a:endParaRPr lang="en-US" sz="5000" dirty="0">
              <a:highlight>
                <a:srgbClr val="FFFF00"/>
              </a:highlight>
            </a:endParaRPr>
          </a:p>
        </p:txBody>
      </p:sp>
    </p:spTree>
    <p:extLst>
      <p:ext uri="{BB962C8B-B14F-4D97-AF65-F5344CB8AC3E}">
        <p14:creationId xmlns:p14="http://schemas.microsoft.com/office/powerpoint/2010/main" val="3190933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34</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899" y="1050925"/>
            <a:ext cx="5114926" cy="1524000"/>
          </a:xfrm>
        </p:spPr>
        <p:txBody>
          <a:bodyPr/>
          <a:lstStyle/>
          <a:p>
            <a:pPr marL="0" indent="0">
              <a:buNone/>
            </a:pPr>
            <a:r>
              <a:rPr lang="en-US" b="1" dirty="0">
                <a:solidFill>
                  <a:schemeClr val="tx2"/>
                </a:solidFill>
              </a:rPr>
              <a:t>[Insert Date and Time]</a:t>
            </a:r>
          </a:p>
          <a:p>
            <a:r>
              <a:rPr lang="en-US" sz="2000" dirty="0"/>
              <a:t>Roughly 48 hours later, a NWS storm survey team classifies the tornado as an EF3</a:t>
            </a:r>
          </a:p>
          <a:p>
            <a:r>
              <a:rPr lang="en-US" sz="2000" dirty="0"/>
              <a:t>Roadways leading to and from your institution remain partially clogged with debris, worsening traffic and causing several accidents</a:t>
            </a:r>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3: Scenario Overview </a:t>
            </a:r>
          </a:p>
        </p:txBody>
      </p:sp>
      <p:grpSp>
        <p:nvGrpSpPr>
          <p:cNvPr id="4" name="Group 3" descr="figure 3 depicts tornado damage to a building and parking lot">
            <a:extLst>
              <a:ext uri="{FF2B5EF4-FFF2-40B4-BE49-F238E27FC236}">
                <a16:creationId xmlns:a16="http://schemas.microsoft.com/office/drawing/2014/main" id="{0FC644CF-1831-4DDD-B781-C630016BF894}"/>
              </a:ext>
            </a:extLst>
          </p:cNvPr>
          <p:cNvGrpSpPr/>
          <p:nvPr/>
        </p:nvGrpSpPr>
        <p:grpSpPr>
          <a:xfrm>
            <a:off x="5838825" y="1292620"/>
            <a:ext cx="2771775" cy="2230437"/>
            <a:chOff x="5340205" y="1219200"/>
            <a:chExt cx="2771775" cy="2230437"/>
          </a:xfrm>
        </p:grpSpPr>
        <p:pic>
          <p:nvPicPr>
            <p:cNvPr id="7" name="Picture 6" descr="Tornado, Storm, Forward, Winter Storm, Roof">
              <a:extLst>
                <a:ext uri="{FF2B5EF4-FFF2-40B4-BE49-F238E27FC236}">
                  <a16:creationId xmlns:a16="http://schemas.microsoft.com/office/drawing/2014/main" id="{59E27926-1EC9-45B4-A9F7-969FBE63762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0205" y="1219200"/>
              <a:ext cx="2771775" cy="1914525"/>
            </a:xfrm>
            <a:prstGeom prst="rect">
              <a:avLst/>
            </a:prstGeom>
            <a:noFill/>
            <a:ln>
              <a:noFill/>
            </a:ln>
          </p:spPr>
        </p:pic>
        <p:sp>
          <p:nvSpPr>
            <p:cNvPr id="9" name="Text Box 3">
              <a:extLst>
                <a:ext uri="{FF2B5EF4-FFF2-40B4-BE49-F238E27FC236}">
                  <a16:creationId xmlns:a16="http://schemas.microsoft.com/office/drawing/2014/main" id="{D80C22ED-31A8-4EFB-8D11-03387C5D7287}"/>
                </a:ext>
              </a:extLst>
            </p:cNvPr>
            <p:cNvSpPr txBox="1"/>
            <p:nvPr/>
          </p:nvSpPr>
          <p:spPr>
            <a:xfrm>
              <a:off x="5787879" y="3154362"/>
              <a:ext cx="1876425" cy="29527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200"/>
                </a:spcAft>
              </a:pPr>
              <a:r>
                <a:rPr lang="en-US" sz="1100" b="1">
                  <a:solidFill>
                    <a:srgbClr val="006699"/>
                  </a:solidFill>
                  <a:effectLst/>
                  <a:latin typeface="Times New Roman" panose="02020603050405020304" pitchFamily="18" charset="0"/>
                  <a:ea typeface="Times New Roman" panose="02020603050405020304" pitchFamily="18" charset="0"/>
                </a:rPr>
                <a:t>Figure #3: Tornado Damage</a:t>
              </a:r>
            </a:p>
          </p:txBody>
        </p:sp>
      </p:grpSp>
      <p:sp>
        <p:nvSpPr>
          <p:cNvPr id="3" name="TextBox 2">
            <a:extLst>
              <a:ext uri="{FF2B5EF4-FFF2-40B4-BE49-F238E27FC236}">
                <a16:creationId xmlns:a16="http://schemas.microsoft.com/office/drawing/2014/main" id="{C0EE8AC6-CE61-4D10-A41D-515CAB256F5D}"/>
              </a:ext>
            </a:extLst>
          </p:cNvPr>
          <p:cNvSpPr txBox="1"/>
          <p:nvPr/>
        </p:nvSpPr>
        <p:spPr>
          <a:xfrm>
            <a:off x="723899" y="3553867"/>
            <a:ext cx="8153400" cy="2846933"/>
          </a:xfrm>
          <a:prstGeom prst="rect">
            <a:avLst/>
          </a:prstGeom>
          <a:noFill/>
        </p:spPr>
        <p:txBody>
          <a:bodyPr wrap="square" rtlCol="0">
            <a:spAutoFit/>
          </a:bodyPr>
          <a:lstStyle/>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Power outages continue across your campus; additionally, multiple academic and administrative buildings require repairs and some student housing facilities remain uninhabitable</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All six missing persons have been recovered and hospitalized for injuries sustained during the tornado; there have been an additional</a:t>
            </a:r>
            <a:r>
              <a:rPr lang="en-US" sz="2000" dirty="0">
                <a:solidFill>
                  <a:srgbClr val="FF0000"/>
                </a:solidFill>
                <a:latin typeface="Times New Roman" panose="02020603050405020304" pitchFamily="18" charset="0"/>
                <a:cs typeface="Times New Roman" panose="02020603050405020304" pitchFamily="18" charset="0"/>
              </a:rPr>
              <a:t> [insert number] </a:t>
            </a:r>
            <a:r>
              <a:rPr lang="en-US" sz="2000" dirty="0">
                <a:solidFill>
                  <a:srgbClr val="050000"/>
                </a:solidFill>
                <a:latin typeface="Times New Roman" panose="02020603050405020304" pitchFamily="18" charset="0"/>
                <a:cs typeface="Times New Roman" panose="02020603050405020304" pitchFamily="18" charset="0"/>
              </a:rPr>
              <a:t>fatalities among faculty and staff, and </a:t>
            </a:r>
            <a:r>
              <a:rPr lang="en-US" sz="2000" dirty="0">
                <a:solidFill>
                  <a:srgbClr val="FF0000"/>
                </a:solidFill>
                <a:latin typeface="Times New Roman" panose="02020603050405020304" pitchFamily="18" charset="0"/>
                <a:cs typeface="Times New Roman" panose="02020603050405020304" pitchFamily="18" charset="0"/>
              </a:rPr>
              <a:t>[insert number] </a:t>
            </a:r>
            <a:r>
              <a:rPr lang="en-US" sz="2000" dirty="0">
                <a:solidFill>
                  <a:srgbClr val="050000"/>
                </a:solidFill>
                <a:latin typeface="Times New Roman" panose="02020603050405020304" pitchFamily="18" charset="0"/>
                <a:cs typeface="Times New Roman" panose="02020603050405020304" pitchFamily="18" charset="0"/>
              </a:rPr>
              <a:t>remain in critical condition</a:t>
            </a:r>
          </a:p>
          <a:p>
            <a:endParaRPr lang="en-US" dirty="0"/>
          </a:p>
        </p:txBody>
      </p:sp>
    </p:spTree>
    <p:extLst>
      <p:ext uri="{BB962C8B-B14F-4D97-AF65-F5344CB8AC3E}">
        <p14:creationId xmlns:p14="http://schemas.microsoft.com/office/powerpoint/2010/main" val="3006020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35</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050925"/>
            <a:ext cx="7886700" cy="1524000"/>
          </a:xfrm>
        </p:spPr>
        <p:txBody>
          <a:bodyPr/>
          <a:lstStyle/>
          <a:p>
            <a:pPr marL="0" indent="0">
              <a:buNone/>
            </a:pPr>
            <a:r>
              <a:rPr lang="en-US" b="1" dirty="0">
                <a:solidFill>
                  <a:schemeClr val="tx2"/>
                </a:solidFill>
              </a:rPr>
              <a:t>[Insert Date and Time]</a:t>
            </a:r>
          </a:p>
          <a:p>
            <a:r>
              <a:rPr lang="en-US" dirty="0"/>
              <a:t>Over the course of the following week, students and families contact faculty and staff asking how class cancellations will impact their academic schedules as well as financial requirements and obligations</a:t>
            </a:r>
          </a:p>
          <a:p>
            <a:r>
              <a:rPr lang="en-US" dirty="0"/>
              <a:t>The families of international students also reach out to their embassies and consulates requesting information on how class cancellations could impact their children’s immigration statuses </a:t>
            </a:r>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294687" cy="1050925"/>
          </a:xfrm>
        </p:spPr>
        <p:txBody>
          <a:bodyPr/>
          <a:lstStyle/>
          <a:p>
            <a:r>
              <a:rPr lang="en-US" dirty="0"/>
              <a:t>Module 3: Scenario Overview (cont.) </a:t>
            </a:r>
          </a:p>
        </p:txBody>
      </p:sp>
    </p:spTree>
    <p:extLst>
      <p:ext uri="{BB962C8B-B14F-4D97-AF65-F5344CB8AC3E}">
        <p14:creationId xmlns:p14="http://schemas.microsoft.com/office/powerpoint/2010/main" val="1934597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E62CBD-D689-44CC-ADD9-38A0E0B3C776}"/>
              </a:ext>
            </a:extLst>
          </p:cNvPr>
          <p:cNvSpPr>
            <a:spLocks noGrp="1"/>
          </p:cNvSpPr>
          <p:nvPr>
            <p:ph type="sldNum" sz="quarter" idx="10"/>
          </p:nvPr>
        </p:nvSpPr>
        <p:spPr/>
        <p:txBody>
          <a:bodyPr/>
          <a:lstStyle/>
          <a:p>
            <a:pPr>
              <a:defRPr/>
            </a:pPr>
            <a:fld id="{711C7190-9AC8-425E-9BFB-53B55D98068D}" type="slidenum">
              <a:rPr lang="en-US" altLang="en-US" smtClean="0"/>
              <a:pPr>
                <a:defRPr/>
              </a:pPr>
              <a:t>36</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49300" y="1104900"/>
            <a:ext cx="7886700" cy="4648200"/>
          </a:xfrm>
        </p:spPr>
        <p:txBody>
          <a:bodyPr/>
          <a:lstStyle/>
          <a:p>
            <a:pPr marL="0" indent="0">
              <a:buNone/>
            </a:pPr>
            <a:r>
              <a:rPr lang="en-US" b="1" dirty="0"/>
              <a:t>Operational Coordination</a:t>
            </a:r>
          </a:p>
          <a:p>
            <a:pPr marL="457200" indent="-457200">
              <a:buFont typeface="+mj-lt"/>
              <a:buAutoNum type="arabicPeriod"/>
            </a:pPr>
            <a:r>
              <a:rPr lang="en-US" sz="2000" dirty="0"/>
              <a:t>How does your institution coordinate the transition from response to short-term recovery efforts?</a:t>
            </a:r>
          </a:p>
          <a:p>
            <a:pPr marL="457200" indent="-457200">
              <a:buFont typeface="+mj-lt"/>
              <a:buAutoNum type="arabicPeriod"/>
            </a:pPr>
            <a:r>
              <a:rPr lang="en-US" sz="2000" dirty="0"/>
              <a:t>What plans, policies, and procedures does your institution have in place to guide recovery efforts? </a:t>
            </a:r>
          </a:p>
          <a:p>
            <a:pPr marL="457200" lvl="0" indent="-457200">
              <a:buFont typeface="+mj-lt"/>
              <a:buAutoNum type="arabicPeriod"/>
            </a:pPr>
            <a:r>
              <a:rPr lang="en-US" sz="2000" dirty="0"/>
              <a:t>What resource gaps could limit your institution’s ability to meet these priorities?</a:t>
            </a:r>
          </a:p>
          <a:p>
            <a:pPr marL="457200" indent="-457200">
              <a:buFont typeface="+mj-lt"/>
              <a:buAutoNum type="arabicPeriod"/>
            </a:pPr>
            <a:r>
              <a:rPr lang="en-US" sz="2000" dirty="0"/>
              <a:t>What funding and assistance programs (e.g., FEMA grants) may be available to you and your institution in the aftermath of a significant tornado? </a:t>
            </a:r>
          </a:p>
          <a:p>
            <a:pPr marL="457200" indent="-457200">
              <a:buFont typeface="+mj-lt"/>
              <a:buAutoNum type="arabicPeriod"/>
            </a:pPr>
            <a:r>
              <a:rPr lang="en-US" sz="2000" dirty="0">
                <a:solidFill>
                  <a:srgbClr val="FF0000"/>
                </a:solidFill>
              </a:rPr>
              <a:t>[Insert additional discussion questions as appropriate]</a:t>
            </a:r>
          </a:p>
          <a:p>
            <a:pPr marL="457200" indent="-457200">
              <a:buFont typeface="+mj-lt"/>
              <a:buAutoNum type="arabicPeriod"/>
            </a:pPr>
            <a:endParaRPr lang="en-US" dirty="0"/>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(1/4)</a:t>
            </a:r>
          </a:p>
        </p:txBody>
      </p:sp>
    </p:spTree>
    <p:extLst>
      <p:ext uri="{BB962C8B-B14F-4D97-AF65-F5344CB8AC3E}">
        <p14:creationId xmlns:p14="http://schemas.microsoft.com/office/powerpoint/2010/main" val="690581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AB7C6F-80F5-4788-B290-F279227FCA15}"/>
              </a:ext>
            </a:extLst>
          </p:cNvPr>
          <p:cNvSpPr>
            <a:spLocks noGrp="1"/>
          </p:cNvSpPr>
          <p:nvPr>
            <p:ph type="sldNum" sz="quarter" idx="10"/>
          </p:nvPr>
        </p:nvSpPr>
        <p:spPr/>
        <p:txBody>
          <a:bodyPr/>
          <a:lstStyle/>
          <a:p>
            <a:pPr>
              <a:defRPr/>
            </a:pPr>
            <a:fld id="{711C7190-9AC8-425E-9BFB-53B55D98068D}" type="slidenum">
              <a:rPr lang="en-US" altLang="en-US" smtClean="0"/>
              <a:pPr>
                <a:defRPr/>
              </a:pPr>
              <a:t>37</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28518" y="1050924"/>
            <a:ext cx="7886700" cy="4511675"/>
          </a:xfrm>
        </p:spPr>
        <p:txBody>
          <a:bodyPr/>
          <a:lstStyle/>
          <a:p>
            <a:pPr marL="0" indent="0">
              <a:buNone/>
            </a:pPr>
            <a:r>
              <a:rPr lang="en-US" b="1" dirty="0"/>
              <a:t>Infrastructure Systems</a:t>
            </a:r>
          </a:p>
          <a:p>
            <a:pPr marL="457200" indent="-457200">
              <a:buFont typeface="+mj-lt"/>
              <a:buAutoNum type="arabicPeriod"/>
            </a:pPr>
            <a:r>
              <a:rPr lang="en-US" sz="2000" dirty="0"/>
              <a:t>Which infrastructure systems would your institution prioritize during the recovery period?  </a:t>
            </a:r>
          </a:p>
          <a:p>
            <a:pPr marL="457200" indent="-457200">
              <a:buFont typeface="+mj-lt"/>
              <a:buAutoNum type="arabicPeriod"/>
            </a:pPr>
            <a:r>
              <a:rPr lang="en-US" sz="2000" dirty="0"/>
              <a:t>How would your institution coordinate the complete restoration of critical infrastructure?  </a:t>
            </a:r>
          </a:p>
          <a:p>
            <a:pPr marL="457200" indent="-457200">
              <a:buFont typeface="+mj-lt"/>
              <a:buAutoNum type="arabicPeriod"/>
            </a:pPr>
            <a:r>
              <a:rPr lang="en-US" sz="2000" dirty="0"/>
              <a:t>What mechanisms does your institution implement to ensure continuity of operations during this response period? </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(2/4)</a:t>
            </a:r>
          </a:p>
        </p:txBody>
      </p:sp>
    </p:spTree>
    <p:extLst>
      <p:ext uri="{BB962C8B-B14F-4D97-AF65-F5344CB8AC3E}">
        <p14:creationId xmlns:p14="http://schemas.microsoft.com/office/powerpoint/2010/main" val="609419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C597C3-7009-4D94-89B2-BEB002F5082F}"/>
              </a:ext>
            </a:extLst>
          </p:cNvPr>
          <p:cNvSpPr>
            <a:spLocks noGrp="1"/>
          </p:cNvSpPr>
          <p:nvPr>
            <p:ph type="sldNum" sz="quarter" idx="10"/>
          </p:nvPr>
        </p:nvSpPr>
        <p:spPr/>
        <p:txBody>
          <a:bodyPr/>
          <a:lstStyle/>
          <a:p>
            <a:pPr>
              <a:defRPr/>
            </a:pPr>
            <a:fld id="{711C7190-9AC8-425E-9BFB-53B55D98068D}" type="slidenum">
              <a:rPr lang="en-US" altLang="en-US" smtClean="0"/>
              <a:pPr>
                <a:defRPr/>
              </a:pPr>
              <a:t>38</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49300" y="1062470"/>
            <a:ext cx="7886700" cy="4728730"/>
          </a:xfrm>
        </p:spPr>
        <p:txBody>
          <a:bodyPr/>
          <a:lstStyle/>
          <a:p>
            <a:pPr marL="0" indent="0">
              <a:buNone/>
            </a:pPr>
            <a:r>
              <a:rPr lang="en-US" b="1" dirty="0"/>
              <a:t>Mass Care Services &amp; Health and Social Services</a:t>
            </a:r>
          </a:p>
          <a:p>
            <a:pPr marL="457200" lvl="0" indent="-457200">
              <a:buFont typeface="+mj-lt"/>
              <a:buAutoNum type="arabicPeriod"/>
            </a:pPr>
            <a:r>
              <a:rPr lang="en-US" sz="2000" dirty="0"/>
              <a:t>What plans, policies, and procedures does your institution have in place to return your campus to a healthy and safe environment? </a:t>
            </a:r>
          </a:p>
          <a:p>
            <a:pPr marL="457200" lvl="0" indent="-457200">
              <a:buFont typeface="+mj-lt"/>
              <a:buAutoNum type="arabicPeriod"/>
            </a:pPr>
            <a:r>
              <a:rPr lang="en-US" sz="2000" dirty="0"/>
              <a:t>What long-term housing plans, policies, and procedures does your institution have in place?   </a:t>
            </a:r>
          </a:p>
          <a:p>
            <a:pPr marL="457200" indent="-457200">
              <a:buFont typeface="+mj-lt"/>
              <a:buAutoNum type="arabicPeriod"/>
            </a:pPr>
            <a:r>
              <a:rPr lang="en-US" sz="2000" dirty="0"/>
              <a:t>What resource gaps could limit your institution’s ability to meet your community’s long-term housing needs?  </a:t>
            </a:r>
          </a:p>
          <a:p>
            <a:pPr marL="457200" lvl="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(3/4)</a:t>
            </a:r>
          </a:p>
        </p:txBody>
      </p:sp>
    </p:spTree>
    <p:extLst>
      <p:ext uri="{BB962C8B-B14F-4D97-AF65-F5344CB8AC3E}">
        <p14:creationId xmlns:p14="http://schemas.microsoft.com/office/powerpoint/2010/main" val="3784788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891859-E7AE-48E5-A302-E30680133580}"/>
              </a:ext>
            </a:extLst>
          </p:cNvPr>
          <p:cNvSpPr>
            <a:spLocks noGrp="1"/>
          </p:cNvSpPr>
          <p:nvPr>
            <p:ph type="sldNum" sz="quarter" idx="10"/>
          </p:nvPr>
        </p:nvSpPr>
        <p:spPr/>
        <p:txBody>
          <a:bodyPr/>
          <a:lstStyle/>
          <a:p>
            <a:pPr>
              <a:defRPr/>
            </a:pPr>
            <a:fld id="{711C7190-9AC8-425E-9BFB-53B55D98068D}" type="slidenum">
              <a:rPr lang="en-US" altLang="en-US" smtClean="0"/>
              <a:pPr>
                <a:defRPr/>
              </a:pPr>
              <a:t>39</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23900" y="1071707"/>
            <a:ext cx="7886700" cy="4351338"/>
          </a:xfrm>
        </p:spPr>
        <p:txBody>
          <a:bodyPr/>
          <a:lstStyle/>
          <a:p>
            <a:pPr marL="0" indent="0">
              <a:buNone/>
            </a:pPr>
            <a:r>
              <a:rPr lang="en-US" b="1" dirty="0"/>
              <a:t>Public Information and Warning </a:t>
            </a:r>
          </a:p>
          <a:p>
            <a:pPr marL="457200" lvl="0" indent="-457200">
              <a:buFont typeface="+mj-lt"/>
              <a:buAutoNum type="arabicPeriod"/>
            </a:pPr>
            <a:r>
              <a:rPr lang="en-US" sz="2000" dirty="0"/>
              <a:t>How does your institution ensure consistent, coordinated public messaging throughout the recovery period?</a:t>
            </a:r>
          </a:p>
          <a:p>
            <a:pPr marL="457200" lvl="0" indent="-457200">
              <a:buFont typeface="+mj-lt"/>
              <a:buAutoNum type="arabicPeriod"/>
            </a:pPr>
            <a:r>
              <a:rPr lang="en-US" sz="2000" dirty="0"/>
              <a:t>How does your institution provide internal stakeholders with timely updates concerning recovery efforts? </a:t>
            </a:r>
          </a:p>
          <a:p>
            <a:pPr marL="457200" lvl="0" indent="-457200">
              <a:buFont typeface="+mj-lt"/>
              <a:buAutoNum type="arabicPeriod"/>
            </a:pPr>
            <a:r>
              <a:rPr lang="en-US" sz="2000" dirty="0"/>
              <a:t>Who is responsible for monitoring and managing inquiries from affected students, faculty, staff, and alumni?</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(4/4)</a:t>
            </a:r>
          </a:p>
        </p:txBody>
      </p:sp>
    </p:spTree>
    <p:extLst>
      <p:ext uri="{BB962C8B-B14F-4D97-AF65-F5344CB8AC3E}">
        <p14:creationId xmlns:p14="http://schemas.microsoft.com/office/powerpoint/2010/main" val="3499763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ACE68E-7869-4315-8EFC-FF6869A8CC4E}"/>
              </a:ext>
            </a:extLst>
          </p:cNvPr>
          <p:cNvSpPr>
            <a:spLocks noGrp="1"/>
          </p:cNvSpPr>
          <p:nvPr>
            <p:ph type="sldNum" sz="quarter" idx="10"/>
          </p:nvPr>
        </p:nvSpPr>
        <p:spPr/>
        <p:txBody>
          <a:bodyPr/>
          <a:lstStyle/>
          <a:p>
            <a:pPr>
              <a:defRPr/>
            </a:pPr>
            <a:fld id="{711C7190-9AC8-425E-9BFB-53B55D98068D}" type="slidenum">
              <a:rPr lang="en-US" altLang="en-US" smtClean="0"/>
              <a:pPr>
                <a:defRPr/>
              </a:pPr>
              <a:t>4</a:t>
            </a:fld>
            <a:endParaRPr lang="en-US" altLang="en-US"/>
          </a:p>
        </p:txBody>
      </p:sp>
      <p:sp>
        <p:nvSpPr>
          <p:cNvPr id="3" name="Content Placeholder 2">
            <a:extLst>
              <a:ext uri="{FF2B5EF4-FFF2-40B4-BE49-F238E27FC236}">
                <a16:creationId xmlns:a16="http://schemas.microsoft.com/office/drawing/2014/main" id="{36424CF9-E524-494F-AB92-B04DE63D9485}"/>
              </a:ext>
            </a:extLst>
          </p:cNvPr>
          <p:cNvSpPr>
            <a:spLocks noGrp="1"/>
          </p:cNvSpPr>
          <p:nvPr>
            <p:ph idx="1"/>
          </p:nvPr>
        </p:nvSpPr>
        <p:spPr/>
        <p:txBody>
          <a:bodyPr/>
          <a:lstStyle/>
          <a:p>
            <a:r>
              <a:rPr lang="en-US" sz="2400" dirty="0"/>
              <a:t>Cell phone etiquette</a:t>
            </a:r>
          </a:p>
          <a:p>
            <a:r>
              <a:rPr lang="en-US" sz="2400" dirty="0"/>
              <a:t>Evacuation procedures</a:t>
            </a:r>
          </a:p>
          <a:p>
            <a:r>
              <a:rPr lang="en-US" sz="2400" dirty="0"/>
              <a:t>Restroom locations</a:t>
            </a:r>
          </a:p>
          <a:p>
            <a:endParaRPr lang="en-US" dirty="0"/>
          </a:p>
        </p:txBody>
      </p:sp>
      <p:sp>
        <p:nvSpPr>
          <p:cNvPr id="2" name="Title 1">
            <a:extLst>
              <a:ext uri="{FF2B5EF4-FFF2-40B4-BE49-F238E27FC236}">
                <a16:creationId xmlns:a16="http://schemas.microsoft.com/office/drawing/2014/main" id="{54917B0B-F590-4E95-B7D3-FB2BF38AA946}"/>
              </a:ext>
            </a:extLst>
          </p:cNvPr>
          <p:cNvSpPr>
            <a:spLocks noGrp="1"/>
          </p:cNvSpPr>
          <p:nvPr>
            <p:ph type="title"/>
          </p:nvPr>
        </p:nvSpPr>
        <p:spPr/>
        <p:txBody>
          <a:bodyPr/>
          <a:lstStyle/>
          <a:p>
            <a:r>
              <a:rPr lang="en-US" dirty="0"/>
              <a:t>Administrative Remarks</a:t>
            </a:r>
          </a:p>
        </p:txBody>
      </p:sp>
    </p:spTree>
    <p:extLst>
      <p:ext uri="{BB962C8B-B14F-4D97-AF65-F5344CB8AC3E}">
        <p14:creationId xmlns:p14="http://schemas.microsoft.com/office/powerpoint/2010/main" val="2217108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4A5998-CC2F-4933-828C-65E7AF4C84FA}"/>
              </a:ext>
            </a:extLst>
          </p:cNvPr>
          <p:cNvSpPr>
            <a:spLocks noGrp="1"/>
          </p:cNvSpPr>
          <p:nvPr>
            <p:ph type="sldNum" sz="quarter" idx="10"/>
          </p:nvPr>
        </p:nvSpPr>
        <p:spPr/>
        <p:txBody>
          <a:bodyPr/>
          <a:lstStyle/>
          <a:p>
            <a:pPr>
              <a:defRPr/>
            </a:pPr>
            <a:fld id="{BB727DF1-B45D-4B1C-B6A4-B449F2C0AC69}" type="slidenum">
              <a:rPr lang="en-US" altLang="en-US" smtClean="0"/>
              <a:pPr>
                <a:defRPr/>
              </a:pPr>
              <a:t>40</a:t>
            </a:fld>
            <a:endParaRPr lang="en-US" altLang="en-US"/>
          </a:p>
        </p:txBody>
      </p:sp>
      <p:sp>
        <p:nvSpPr>
          <p:cNvPr id="2" name="Title 1">
            <a:extLst>
              <a:ext uri="{FF2B5EF4-FFF2-40B4-BE49-F238E27FC236}">
                <a16:creationId xmlns:a16="http://schemas.microsoft.com/office/drawing/2014/main" id="{CCA2A58F-CD5D-4230-AE56-165BEC362E2C}"/>
              </a:ext>
            </a:extLst>
          </p:cNvPr>
          <p:cNvSpPr>
            <a:spLocks noGrp="1"/>
          </p:cNvSpPr>
          <p:nvPr>
            <p:ph type="title"/>
          </p:nvPr>
        </p:nvSpPr>
        <p:spPr/>
        <p:txBody>
          <a:bodyPr/>
          <a:lstStyle/>
          <a:p>
            <a:r>
              <a:rPr lang="en-US" dirty="0"/>
              <a:t>Break</a:t>
            </a:r>
          </a:p>
        </p:txBody>
      </p:sp>
    </p:spTree>
    <p:extLst>
      <p:ext uri="{BB962C8B-B14F-4D97-AF65-F5344CB8AC3E}">
        <p14:creationId xmlns:p14="http://schemas.microsoft.com/office/powerpoint/2010/main" val="3879523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2EA1EB-D7B1-40A8-84EC-9A211745072D}"/>
              </a:ext>
            </a:extLst>
          </p:cNvPr>
          <p:cNvSpPr>
            <a:spLocks noGrp="1"/>
          </p:cNvSpPr>
          <p:nvPr>
            <p:ph type="sldNum" sz="quarter" idx="10"/>
          </p:nvPr>
        </p:nvSpPr>
        <p:spPr/>
        <p:txBody>
          <a:bodyPr/>
          <a:lstStyle/>
          <a:p>
            <a:pPr>
              <a:defRPr/>
            </a:pPr>
            <a:fld id="{BB727DF1-B45D-4B1C-B6A4-B449F2C0AC69}" type="slidenum">
              <a:rPr lang="en-US" altLang="en-US" smtClean="0"/>
              <a:pPr>
                <a:defRPr/>
              </a:pPr>
              <a:t>41</a:t>
            </a:fld>
            <a:endParaRPr lang="en-US" altLang="en-US"/>
          </a:p>
        </p:txBody>
      </p:sp>
      <p:sp>
        <p:nvSpPr>
          <p:cNvPr id="2" name="Title 1">
            <a:extLst>
              <a:ext uri="{FF2B5EF4-FFF2-40B4-BE49-F238E27FC236}">
                <a16:creationId xmlns:a16="http://schemas.microsoft.com/office/drawing/2014/main" id="{372E02C9-17A0-45C6-BFDD-8C2C5822986C}"/>
              </a:ext>
            </a:extLst>
          </p:cNvPr>
          <p:cNvSpPr>
            <a:spLocks noGrp="1"/>
          </p:cNvSpPr>
          <p:nvPr>
            <p:ph type="title"/>
          </p:nvPr>
        </p:nvSpPr>
        <p:spPr/>
        <p:txBody>
          <a:bodyPr/>
          <a:lstStyle/>
          <a:p>
            <a:r>
              <a:rPr lang="en-US" dirty="0"/>
              <a:t>End of Exercise</a:t>
            </a:r>
          </a:p>
        </p:txBody>
      </p:sp>
    </p:spTree>
    <p:extLst>
      <p:ext uri="{BB962C8B-B14F-4D97-AF65-F5344CB8AC3E}">
        <p14:creationId xmlns:p14="http://schemas.microsoft.com/office/powerpoint/2010/main" val="3420187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F98185-AA37-48A2-BE89-E6D99E5170A8}"/>
              </a:ext>
            </a:extLst>
          </p:cNvPr>
          <p:cNvSpPr>
            <a:spLocks noGrp="1"/>
          </p:cNvSpPr>
          <p:nvPr>
            <p:ph type="sldNum" sz="quarter" idx="10"/>
          </p:nvPr>
        </p:nvSpPr>
        <p:spPr/>
        <p:txBody>
          <a:bodyPr/>
          <a:lstStyle/>
          <a:p>
            <a:pPr>
              <a:defRPr/>
            </a:pPr>
            <a:fld id="{BB727DF1-B45D-4B1C-B6A4-B449F2C0AC69}" type="slidenum">
              <a:rPr lang="en-US" altLang="en-US" smtClean="0"/>
              <a:pPr>
                <a:defRPr/>
              </a:pPr>
              <a:t>42</a:t>
            </a:fld>
            <a:endParaRPr lang="en-US" altLang="en-US"/>
          </a:p>
        </p:txBody>
      </p:sp>
      <p:sp>
        <p:nvSpPr>
          <p:cNvPr id="2" name="Title 1">
            <a:extLst>
              <a:ext uri="{FF2B5EF4-FFF2-40B4-BE49-F238E27FC236}">
                <a16:creationId xmlns:a16="http://schemas.microsoft.com/office/drawing/2014/main" id="{74907514-C161-4342-914A-C0CEABC55211}"/>
              </a:ext>
            </a:extLst>
          </p:cNvPr>
          <p:cNvSpPr>
            <a:spLocks noGrp="1"/>
          </p:cNvSpPr>
          <p:nvPr>
            <p:ph type="title"/>
          </p:nvPr>
        </p:nvSpPr>
        <p:spPr/>
        <p:txBody>
          <a:bodyPr/>
          <a:lstStyle/>
          <a:p>
            <a:r>
              <a:rPr lang="en-US" dirty="0"/>
              <a:t>Exercise Hot Wash</a:t>
            </a:r>
          </a:p>
        </p:txBody>
      </p:sp>
    </p:spTree>
    <p:extLst>
      <p:ext uri="{BB962C8B-B14F-4D97-AF65-F5344CB8AC3E}">
        <p14:creationId xmlns:p14="http://schemas.microsoft.com/office/powerpoint/2010/main" val="3679255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42E515-73D3-4241-ACC0-7C0C3018A613}"/>
              </a:ext>
            </a:extLst>
          </p:cNvPr>
          <p:cNvSpPr>
            <a:spLocks noGrp="1"/>
          </p:cNvSpPr>
          <p:nvPr>
            <p:ph type="sldNum" sz="quarter" idx="10"/>
          </p:nvPr>
        </p:nvSpPr>
        <p:spPr/>
        <p:txBody>
          <a:bodyPr/>
          <a:lstStyle/>
          <a:p>
            <a:pPr>
              <a:defRPr/>
            </a:pPr>
            <a:fld id="{711C7190-9AC8-425E-9BFB-53B55D98068D}" type="slidenum">
              <a:rPr lang="en-US" altLang="en-US" smtClean="0"/>
              <a:pPr>
                <a:defRPr/>
              </a:pPr>
              <a:t>43</a:t>
            </a:fld>
            <a:endParaRPr lang="en-US" altLang="en-US"/>
          </a:p>
        </p:txBody>
      </p:sp>
      <p:sp>
        <p:nvSpPr>
          <p:cNvPr id="3" name="Content Placeholder 2">
            <a:extLst>
              <a:ext uri="{FF2B5EF4-FFF2-40B4-BE49-F238E27FC236}">
                <a16:creationId xmlns:a16="http://schemas.microsoft.com/office/drawing/2014/main" id="{9C22841C-A34C-4295-880B-637875592E0F}"/>
              </a:ext>
            </a:extLst>
          </p:cNvPr>
          <p:cNvSpPr>
            <a:spLocks noGrp="1"/>
          </p:cNvSpPr>
          <p:nvPr>
            <p:ph idx="1"/>
          </p:nvPr>
        </p:nvSpPr>
        <p:spPr/>
        <p:txBody>
          <a:bodyPr/>
          <a:lstStyle/>
          <a:p>
            <a:r>
              <a:rPr lang="en-US" dirty="0"/>
              <a:t>This Hot Wash aims to capture the following information based on observations made throughout the exercise: </a:t>
            </a:r>
          </a:p>
          <a:p>
            <a:pPr lvl="1"/>
            <a:r>
              <a:rPr lang="en-US" dirty="0"/>
              <a:t>Overall strengths</a:t>
            </a:r>
          </a:p>
          <a:p>
            <a:pPr lvl="1"/>
            <a:r>
              <a:rPr lang="en-US" dirty="0"/>
              <a:t>Overall areas for improvement</a:t>
            </a:r>
          </a:p>
          <a:p>
            <a:pPr lvl="1"/>
            <a:r>
              <a:rPr lang="en-US" dirty="0"/>
              <a:t>Major takeaways and action items </a:t>
            </a:r>
          </a:p>
        </p:txBody>
      </p:sp>
      <p:sp>
        <p:nvSpPr>
          <p:cNvPr id="2" name="Title 1">
            <a:extLst>
              <a:ext uri="{FF2B5EF4-FFF2-40B4-BE49-F238E27FC236}">
                <a16:creationId xmlns:a16="http://schemas.microsoft.com/office/drawing/2014/main" id="{89C43910-9D47-4851-8E2D-EE851F075513}"/>
              </a:ext>
            </a:extLst>
          </p:cNvPr>
          <p:cNvSpPr>
            <a:spLocks noGrp="1"/>
          </p:cNvSpPr>
          <p:nvPr>
            <p:ph type="title"/>
          </p:nvPr>
        </p:nvSpPr>
        <p:spPr/>
        <p:txBody>
          <a:bodyPr/>
          <a:lstStyle/>
          <a:p>
            <a:r>
              <a:rPr lang="en-US" dirty="0"/>
              <a:t>Hot Wash Overview</a:t>
            </a:r>
          </a:p>
        </p:txBody>
      </p:sp>
    </p:spTree>
    <p:extLst>
      <p:ext uri="{BB962C8B-B14F-4D97-AF65-F5344CB8AC3E}">
        <p14:creationId xmlns:p14="http://schemas.microsoft.com/office/powerpoint/2010/main" val="265832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62DFFD-33D0-4F09-9688-32F1CEAE979D}"/>
              </a:ext>
            </a:extLst>
          </p:cNvPr>
          <p:cNvSpPr>
            <a:spLocks noGrp="1"/>
          </p:cNvSpPr>
          <p:nvPr>
            <p:ph type="sldNum" sz="quarter" idx="10"/>
          </p:nvPr>
        </p:nvSpPr>
        <p:spPr/>
        <p:txBody>
          <a:bodyPr/>
          <a:lstStyle/>
          <a:p>
            <a:pPr>
              <a:defRPr/>
            </a:pPr>
            <a:fld id="{711C7190-9AC8-425E-9BFB-53B55D98068D}" type="slidenum">
              <a:rPr lang="en-US" altLang="en-US" smtClean="0"/>
              <a:pPr>
                <a:defRPr/>
              </a:pPr>
              <a:t>44</a:t>
            </a:fld>
            <a:endParaRPr lang="en-US" altLang="en-US" dirty="0"/>
          </a:p>
        </p:txBody>
      </p:sp>
      <p:sp>
        <p:nvSpPr>
          <p:cNvPr id="3" name="Content Placeholder 2">
            <a:extLst>
              <a:ext uri="{FF2B5EF4-FFF2-40B4-BE49-F238E27FC236}">
                <a16:creationId xmlns:a16="http://schemas.microsoft.com/office/drawing/2014/main" id="{1EF31792-E3C4-4D04-B47F-45394635166A}"/>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pPr marL="0" lvl="0" indent="0">
              <a:spcBef>
                <a:spcPts val="0"/>
              </a:spcBef>
              <a:spcAft>
                <a:spcPts val="600"/>
              </a:spcAft>
              <a:buNone/>
            </a:pPr>
            <a:endParaRPr lang="en-US" sz="2400" dirty="0">
              <a:solidFill>
                <a:srgbClr val="FF0000"/>
              </a:solidFill>
              <a:latin typeface="Arial"/>
              <a:cs typeface="+mn-cs"/>
            </a:endParaRPr>
          </a:p>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endParaRPr lang="en-US" dirty="0"/>
          </a:p>
        </p:txBody>
      </p:sp>
      <p:sp>
        <p:nvSpPr>
          <p:cNvPr id="2" name="Title 1">
            <a:extLst>
              <a:ext uri="{FF2B5EF4-FFF2-40B4-BE49-F238E27FC236}">
                <a16:creationId xmlns:a16="http://schemas.microsoft.com/office/drawing/2014/main" id="{1CDF7CC4-112C-4FCF-AD94-96901B13E56B}"/>
              </a:ext>
            </a:extLst>
          </p:cNvPr>
          <p:cNvSpPr>
            <a:spLocks noGrp="1"/>
          </p:cNvSpPr>
          <p:nvPr>
            <p:ph type="title"/>
          </p:nvPr>
        </p:nvSpPr>
        <p:spPr/>
        <p:txBody>
          <a:bodyPr/>
          <a:lstStyle/>
          <a:p>
            <a:r>
              <a:rPr lang="en-US" dirty="0"/>
              <a:t>Closing Remarks</a:t>
            </a:r>
          </a:p>
        </p:txBody>
      </p:sp>
    </p:spTree>
    <p:extLst>
      <p:ext uri="{BB962C8B-B14F-4D97-AF65-F5344CB8AC3E}">
        <p14:creationId xmlns:p14="http://schemas.microsoft.com/office/powerpoint/2010/main" val="2421554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1F84F5-34C0-4932-96D1-FABA8336F828}"/>
              </a:ext>
            </a:extLst>
          </p:cNvPr>
          <p:cNvSpPr>
            <a:spLocks noGrp="1"/>
          </p:cNvSpPr>
          <p:nvPr>
            <p:ph type="sldNum" sz="quarter" idx="10"/>
          </p:nvPr>
        </p:nvSpPr>
        <p:spPr/>
        <p:txBody>
          <a:bodyPr/>
          <a:lstStyle/>
          <a:p>
            <a:pPr>
              <a:defRPr/>
            </a:pPr>
            <a:fld id="{BB727DF1-B45D-4B1C-B6A4-B449F2C0AC69}" type="slidenum">
              <a:rPr lang="en-US" altLang="en-US" smtClean="0"/>
              <a:pPr>
                <a:defRPr/>
              </a:pPr>
              <a:t>45</a:t>
            </a:fld>
            <a:endParaRPr lang="en-US" altLang="en-US"/>
          </a:p>
        </p:txBody>
      </p:sp>
      <p:sp>
        <p:nvSpPr>
          <p:cNvPr id="2" name="Title 1">
            <a:extLst>
              <a:ext uri="{FF2B5EF4-FFF2-40B4-BE49-F238E27FC236}">
                <a16:creationId xmlns:a16="http://schemas.microsoft.com/office/drawing/2014/main" id="{8038425E-A2FE-477C-8223-6A40560D2349}"/>
              </a:ext>
            </a:extLst>
          </p:cNvPr>
          <p:cNvSpPr>
            <a:spLocks noGrp="1"/>
          </p:cNvSpPr>
          <p:nvPr>
            <p:ph type="title"/>
          </p:nvPr>
        </p:nvSpPr>
        <p:spPr/>
        <p:txBody>
          <a:bodyPr/>
          <a:lstStyle/>
          <a:p>
            <a:r>
              <a:rPr lang="en-US" dirty="0"/>
              <a:t>Adjournment</a:t>
            </a:r>
          </a:p>
        </p:txBody>
      </p:sp>
    </p:spTree>
    <p:extLst>
      <p:ext uri="{BB962C8B-B14F-4D97-AF65-F5344CB8AC3E}">
        <p14:creationId xmlns:p14="http://schemas.microsoft.com/office/powerpoint/2010/main" val="1014198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Active Shooter Tabletop Exercise&#10;Exercise Conduct Briefing " title="Active Shooter Tabletop Exercise">
            <a:extLst>
              <a:ext uri="{FF2B5EF4-FFF2-40B4-BE49-F238E27FC236}">
                <a16:creationId xmlns:a16="http://schemas.microsoft.com/office/drawing/2014/main" id="{BF577B6B-A6DE-4FA6-9C3E-ACDB8D06BE8E}"/>
              </a:ext>
            </a:extLst>
          </p:cNvPr>
          <p:cNvSpPr txBox="1"/>
          <p:nvPr/>
        </p:nvSpPr>
        <p:spPr>
          <a:xfrm>
            <a:off x="315687" y="4267200"/>
            <a:ext cx="8153400" cy="1692771"/>
          </a:xfrm>
          <a:prstGeom prst="rect">
            <a:avLst/>
          </a:prstGeom>
          <a:noFill/>
        </p:spPr>
        <p:txBody>
          <a:bodyPr wrap="square" rtlCol="0">
            <a:spAutoFit/>
          </a:bodyPr>
          <a:lstStyle/>
          <a:p>
            <a:pPr>
              <a:spcBef>
                <a:spcPts val="1200"/>
              </a:spcBef>
              <a:spcAft>
                <a:spcPts val="1200"/>
              </a:spcAft>
            </a:pPr>
            <a:r>
              <a:rPr lang="en-US" sz="3200" b="1" dirty="0">
                <a:latin typeface="+mj-lt"/>
              </a:rPr>
              <a:t>Tornado Tabletop Exercise </a:t>
            </a:r>
          </a:p>
          <a:p>
            <a:r>
              <a:rPr lang="en-US" sz="28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8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292217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F425AC-E981-45E7-A136-54BD5ACD4D5D}"/>
              </a:ext>
            </a:extLst>
          </p:cNvPr>
          <p:cNvSpPr>
            <a:spLocks noGrp="1"/>
          </p:cNvSpPr>
          <p:nvPr>
            <p:ph type="sldNum" sz="quarter" idx="10"/>
          </p:nvPr>
        </p:nvSpPr>
        <p:spPr/>
        <p:txBody>
          <a:bodyPr/>
          <a:lstStyle/>
          <a:p>
            <a:pPr>
              <a:defRPr/>
            </a:pPr>
            <a:fld id="{711C7190-9AC8-425E-9BFB-53B55D98068D}" type="slidenum">
              <a:rPr lang="en-US" altLang="en-US" smtClean="0"/>
              <a:pPr>
                <a:defRPr/>
              </a:pPr>
              <a:t>5</a:t>
            </a:fld>
            <a:endParaRPr lang="en-US" altLang="en-US" dirty="0"/>
          </a:p>
        </p:txBody>
      </p:sp>
      <p:graphicFrame>
        <p:nvGraphicFramePr>
          <p:cNvPr id="5" name="Table 4" descr="Welcome and Introductions, Exercise Overview, Module 1: Initial Response, Break, Module 2: Continued Response, Break, Module 3: Short-Term Recovery, Exercise Hot Wash, Closing Remarks" title="Exercise Schedule">
            <a:extLst>
              <a:ext uri="{FF2B5EF4-FFF2-40B4-BE49-F238E27FC236}">
                <a16:creationId xmlns:a16="http://schemas.microsoft.com/office/drawing/2014/main" id="{EFF04D66-F426-44AC-B9A3-369B210986F2}"/>
              </a:ext>
            </a:extLst>
          </p:cNvPr>
          <p:cNvGraphicFramePr>
            <a:graphicFrameLocks noGrp="1"/>
          </p:cNvGraphicFramePr>
          <p:nvPr>
            <p:extLst>
              <p:ext uri="{D42A27DB-BD31-4B8C-83A1-F6EECF244321}">
                <p14:modId xmlns:p14="http://schemas.microsoft.com/office/powerpoint/2010/main" val="2343875427"/>
              </p:ext>
            </p:extLst>
          </p:nvPr>
        </p:nvGraphicFramePr>
        <p:xfrm>
          <a:off x="914400" y="1417320"/>
          <a:ext cx="7315200" cy="4053840"/>
        </p:xfrm>
        <a:graphic>
          <a:graphicData uri="http://schemas.openxmlformats.org/drawingml/2006/table">
            <a:tbl>
              <a:tblPr firstRow="1" bandRow="1">
                <a:tableStyleId>{F5AB1C69-6EDB-4FF4-983F-18BD219EF322}</a:tableStyleId>
              </a:tblPr>
              <a:tblGrid>
                <a:gridCol w="4191000">
                  <a:extLst>
                    <a:ext uri="{9D8B030D-6E8A-4147-A177-3AD203B41FA5}">
                      <a16:colId xmlns:a16="http://schemas.microsoft.com/office/drawing/2014/main" val="3963347002"/>
                    </a:ext>
                  </a:extLst>
                </a:gridCol>
                <a:gridCol w="3124200">
                  <a:extLst>
                    <a:ext uri="{9D8B030D-6E8A-4147-A177-3AD203B41FA5}">
                      <a16:colId xmlns:a16="http://schemas.microsoft.com/office/drawing/2014/main" val="3448575807"/>
                    </a:ext>
                  </a:extLst>
                </a:gridCol>
              </a:tblGrid>
              <a:tr h="373457">
                <a:tc>
                  <a:txBody>
                    <a:bodyPr/>
                    <a:lstStyle/>
                    <a:p>
                      <a:r>
                        <a:rPr lang="en-US" sz="2000" dirty="0">
                          <a:latin typeface="+mj-lt"/>
                        </a:rPr>
                        <a:t>Activity</a:t>
                      </a:r>
                    </a:p>
                  </a:txBody>
                  <a:tcPr/>
                </a:tc>
                <a:tc>
                  <a:txBody>
                    <a:bodyPr/>
                    <a:lstStyle/>
                    <a:p>
                      <a:r>
                        <a:rPr lang="en-US" sz="2000" dirty="0">
                          <a:latin typeface="+mj-lt"/>
                        </a:rPr>
                        <a:t>Time</a:t>
                      </a:r>
                    </a:p>
                  </a:txBody>
                  <a:tcPr/>
                </a:tc>
                <a:extLst>
                  <a:ext uri="{0D108BD9-81ED-4DB2-BD59-A6C34878D82A}">
                    <a16:rowId xmlns:a16="http://schemas.microsoft.com/office/drawing/2014/main" val="2733432528"/>
                  </a:ext>
                </a:extLst>
              </a:tr>
              <a:tr h="344730">
                <a:tc>
                  <a:txBody>
                    <a:bodyPr/>
                    <a:lstStyle/>
                    <a:p>
                      <a:pPr>
                        <a:spcBef>
                          <a:spcPts val="600"/>
                        </a:spcBef>
                        <a:spcAft>
                          <a:spcPts val="600"/>
                        </a:spcAft>
                      </a:pPr>
                      <a:r>
                        <a:rPr lang="en-US" dirty="0">
                          <a:solidFill>
                            <a:srgbClr val="FF0000"/>
                          </a:solidFill>
                          <a:latin typeface="+mj-lt"/>
                        </a:rPr>
                        <a:t>[Welcome and Introductions]</a:t>
                      </a:r>
                    </a:p>
                  </a:txBody>
                  <a:tcPr/>
                </a:tc>
                <a:tc>
                  <a:txBody>
                    <a:bodyPr/>
                    <a:lstStyle/>
                    <a:p>
                      <a:pPr>
                        <a:spcBef>
                          <a:spcPts val="600"/>
                        </a:spcBef>
                        <a:spcAft>
                          <a:spcPts val="600"/>
                        </a:spcAft>
                      </a:pPr>
                      <a:r>
                        <a:rPr lang="en-US" dirty="0">
                          <a:solidFill>
                            <a:srgbClr val="FF0000"/>
                          </a:solidFill>
                          <a:latin typeface="+mj-lt"/>
                        </a:rPr>
                        <a:t>[00:00 a.m.]</a:t>
                      </a:r>
                    </a:p>
                  </a:txBody>
                  <a:tcPr/>
                </a:tc>
                <a:extLst>
                  <a:ext uri="{0D108BD9-81ED-4DB2-BD59-A6C34878D82A}">
                    <a16:rowId xmlns:a16="http://schemas.microsoft.com/office/drawing/2014/main" val="1055219570"/>
                  </a:ext>
                </a:extLst>
              </a:tr>
              <a:tr h="344730">
                <a:tc>
                  <a:txBody>
                    <a:bodyPr/>
                    <a:lstStyle/>
                    <a:p>
                      <a:pPr>
                        <a:spcBef>
                          <a:spcPts val="600"/>
                        </a:spcBef>
                        <a:spcAft>
                          <a:spcPts val="600"/>
                        </a:spcAft>
                      </a:pPr>
                      <a:r>
                        <a:rPr lang="en-US" dirty="0">
                          <a:solidFill>
                            <a:srgbClr val="FF0000"/>
                          </a:solidFill>
                          <a:latin typeface="+mj-lt"/>
                        </a:rPr>
                        <a:t>[Exercise Overview]</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1613660368"/>
                  </a:ext>
                </a:extLst>
              </a:tr>
              <a:tr h="28377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1: </a:t>
                      </a:r>
                      <a:r>
                        <a:rPr lang="en-US" sz="1800" kern="1200" dirty="0">
                          <a:solidFill>
                            <a:srgbClr val="000000"/>
                          </a:solidFill>
                          <a:latin typeface="+mj-lt"/>
                          <a:ea typeface="+mn-ea"/>
                          <a:cs typeface="+mn-cs"/>
                        </a:rPr>
                        <a:t>Preparedness</a:t>
                      </a:r>
                      <a:endParaRPr lang="en-US" sz="1800" kern="1200" noProof="0" dirty="0">
                        <a:solidFill>
                          <a:srgbClr val="000000"/>
                        </a:solidFill>
                        <a:latin typeface="+mj-lt"/>
                        <a:ea typeface="+mn-ea"/>
                        <a:cs typeface="+mn-cs"/>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182442540"/>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000000"/>
                          </a:solidFill>
                          <a:latin typeface="+mj-lt"/>
                          <a:ea typeface="+mn-ea"/>
                          <a:cs typeface="+mn-cs"/>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569418042"/>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2: </a:t>
                      </a:r>
                      <a:r>
                        <a:rPr lang="en-US" sz="1800" kern="1200" dirty="0">
                          <a:solidFill>
                            <a:srgbClr val="000000"/>
                          </a:solidFill>
                          <a:latin typeface="+mj-lt"/>
                          <a:ea typeface="+mn-ea"/>
                          <a:cs typeface="+mn-cs"/>
                        </a:rPr>
                        <a:t>Response</a:t>
                      </a:r>
                      <a:endParaRPr lang="en-US" sz="1800" kern="1200" noProof="0" dirty="0">
                        <a:solidFill>
                          <a:srgbClr val="000000"/>
                        </a:solidFill>
                        <a:latin typeface="+mj-lt"/>
                        <a:ea typeface="+mn-ea"/>
                        <a:cs typeface="+mn-cs"/>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757569685"/>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000000"/>
                          </a:solidFill>
                          <a:latin typeface="+mj-lt"/>
                          <a:ea typeface="+mn-ea"/>
                          <a:cs typeface="+mn-cs"/>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1718858397"/>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3: </a:t>
                      </a:r>
                      <a:r>
                        <a:rPr lang="en-US" sz="1800" kern="1200" dirty="0">
                          <a:solidFill>
                            <a:srgbClr val="000000"/>
                          </a:solidFill>
                          <a:latin typeface="+mj-lt"/>
                          <a:ea typeface="+mn-ea"/>
                          <a:cs typeface="+mn-cs"/>
                        </a:rPr>
                        <a:t>Recovery</a:t>
                      </a:r>
                      <a:endParaRPr lang="en-US" sz="1800" kern="1200" noProof="0" dirty="0">
                        <a:solidFill>
                          <a:srgbClr val="000000"/>
                        </a:solidFill>
                        <a:latin typeface="+mj-lt"/>
                        <a:ea typeface="+mn-ea"/>
                        <a:cs typeface="+mn-cs"/>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970375320"/>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000000"/>
                          </a:solidFill>
                          <a:latin typeface="+mj-lt"/>
                          <a:ea typeface="+mn-ea"/>
                          <a:cs typeface="+mn-cs"/>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1447117195"/>
                  </a:ext>
                </a:extLst>
              </a:tr>
              <a:tr h="344730">
                <a:tc>
                  <a:txBody>
                    <a:bodyPr/>
                    <a:lstStyle/>
                    <a:p>
                      <a:pPr>
                        <a:spcBef>
                          <a:spcPts val="600"/>
                        </a:spcBef>
                        <a:spcAft>
                          <a:spcPts val="600"/>
                        </a:spcAft>
                      </a:pPr>
                      <a:r>
                        <a:rPr lang="en-US" dirty="0">
                          <a:solidFill>
                            <a:srgbClr val="FF0000"/>
                          </a:solidFill>
                          <a:latin typeface="+mj-lt"/>
                        </a:rPr>
                        <a:t>[Exercise Hot Wash]</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388495616"/>
                  </a:ext>
                </a:extLst>
              </a:tr>
              <a:tr h="344730">
                <a:tc>
                  <a:txBody>
                    <a:bodyPr/>
                    <a:lstStyle/>
                    <a:p>
                      <a:pPr>
                        <a:spcBef>
                          <a:spcPts val="600"/>
                        </a:spcBef>
                        <a:spcAft>
                          <a:spcPts val="600"/>
                        </a:spcAft>
                      </a:pPr>
                      <a:r>
                        <a:rPr lang="en-US" dirty="0">
                          <a:solidFill>
                            <a:srgbClr val="FF0000"/>
                          </a:solidFill>
                          <a:latin typeface="+mj-lt"/>
                        </a:rPr>
                        <a:t>[Closing Remarks]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403050161"/>
                  </a:ext>
                </a:extLst>
              </a:tr>
            </a:tbl>
          </a:graphicData>
        </a:graphic>
      </p:graphicFrame>
      <p:sp>
        <p:nvSpPr>
          <p:cNvPr id="2" name="Title 1">
            <a:extLst>
              <a:ext uri="{FF2B5EF4-FFF2-40B4-BE49-F238E27FC236}">
                <a16:creationId xmlns:a16="http://schemas.microsoft.com/office/drawing/2014/main" id="{B8DAE60A-1A87-4E11-B2DC-79D374202639}"/>
              </a:ext>
            </a:extLst>
          </p:cNvPr>
          <p:cNvSpPr>
            <a:spLocks noGrp="1"/>
          </p:cNvSpPr>
          <p:nvPr>
            <p:ph type="title"/>
          </p:nvPr>
        </p:nvSpPr>
        <p:spPr/>
        <p:txBody>
          <a:bodyPr/>
          <a:lstStyle/>
          <a:p>
            <a:r>
              <a:rPr lang="en-US" dirty="0"/>
              <a:t>Exercise Schedule</a:t>
            </a:r>
          </a:p>
        </p:txBody>
      </p:sp>
    </p:spTree>
    <p:extLst>
      <p:ext uri="{BB962C8B-B14F-4D97-AF65-F5344CB8AC3E}">
        <p14:creationId xmlns:p14="http://schemas.microsoft.com/office/powerpoint/2010/main" val="405204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722621-DA8F-4E90-89BB-3A95CBB66F2B}"/>
              </a:ext>
            </a:extLst>
          </p:cNvPr>
          <p:cNvSpPr>
            <a:spLocks noGrp="1"/>
          </p:cNvSpPr>
          <p:nvPr>
            <p:ph type="sldNum" sz="quarter" idx="10"/>
          </p:nvPr>
        </p:nvSpPr>
        <p:spPr/>
        <p:txBody>
          <a:bodyPr/>
          <a:lstStyle/>
          <a:p>
            <a:pPr>
              <a:defRPr/>
            </a:pPr>
            <a:fld id="{BB727DF1-B45D-4B1C-B6A4-B449F2C0AC69}" type="slidenum">
              <a:rPr lang="en-US" altLang="en-US" smtClean="0"/>
              <a:pPr>
                <a:defRPr/>
              </a:pPr>
              <a:t>6</a:t>
            </a:fld>
            <a:endParaRPr lang="en-US" altLang="en-US"/>
          </a:p>
        </p:txBody>
      </p:sp>
      <p:sp>
        <p:nvSpPr>
          <p:cNvPr id="2" name="Title 1">
            <a:extLst>
              <a:ext uri="{FF2B5EF4-FFF2-40B4-BE49-F238E27FC236}">
                <a16:creationId xmlns:a16="http://schemas.microsoft.com/office/drawing/2014/main" id="{315CCB48-7D67-459D-9696-AB98AB24C0C4}"/>
              </a:ext>
            </a:extLst>
          </p:cNvPr>
          <p:cNvSpPr>
            <a:spLocks noGrp="1"/>
          </p:cNvSpPr>
          <p:nvPr>
            <p:ph type="title"/>
          </p:nvPr>
        </p:nvSpPr>
        <p:spPr/>
        <p:txBody>
          <a:bodyPr/>
          <a:lstStyle/>
          <a:p>
            <a:r>
              <a:rPr lang="en-US" dirty="0"/>
              <a:t>Exercise Overview</a:t>
            </a:r>
          </a:p>
        </p:txBody>
      </p:sp>
    </p:spTree>
    <p:extLst>
      <p:ext uri="{BB962C8B-B14F-4D97-AF65-F5344CB8AC3E}">
        <p14:creationId xmlns:p14="http://schemas.microsoft.com/office/powerpoint/2010/main" val="272263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DBA7C3-77EA-40E3-AE10-200C5BF81181}"/>
              </a:ext>
            </a:extLst>
          </p:cNvPr>
          <p:cNvSpPr>
            <a:spLocks noGrp="1"/>
          </p:cNvSpPr>
          <p:nvPr>
            <p:ph type="sldNum" sz="quarter" idx="10"/>
          </p:nvPr>
        </p:nvSpPr>
        <p:spPr/>
        <p:txBody>
          <a:bodyPr/>
          <a:lstStyle/>
          <a:p>
            <a:pPr>
              <a:defRPr/>
            </a:pPr>
            <a:fld id="{711C7190-9AC8-425E-9BFB-53B55D98068D}" type="slidenum">
              <a:rPr lang="en-US" altLang="en-US" smtClean="0"/>
              <a:pPr>
                <a:defRPr/>
              </a:pPr>
              <a:t>7</a:t>
            </a:fld>
            <a:endParaRPr lang="en-US" altLang="en-US"/>
          </a:p>
        </p:txBody>
      </p:sp>
      <p:sp>
        <p:nvSpPr>
          <p:cNvPr id="3" name="Content Placeholder 2">
            <a:extLst>
              <a:ext uri="{FF2B5EF4-FFF2-40B4-BE49-F238E27FC236}">
                <a16:creationId xmlns:a16="http://schemas.microsoft.com/office/drawing/2014/main" id="{5963D98A-86A4-48F7-9F65-E24BB34AADBA}"/>
              </a:ext>
            </a:extLst>
          </p:cNvPr>
          <p:cNvSpPr>
            <a:spLocks noGrp="1"/>
          </p:cNvSpPr>
          <p:nvPr>
            <p:ph idx="1"/>
          </p:nvPr>
        </p:nvSpPr>
        <p:spPr>
          <a:xfrm>
            <a:off x="723900" y="1295400"/>
            <a:ext cx="7886700" cy="4800600"/>
          </a:xfrm>
        </p:spPr>
        <p:txBody>
          <a:bodyPr/>
          <a:lstStyle/>
          <a:p>
            <a:pPr marL="0" indent="0">
              <a:buNone/>
            </a:pPr>
            <a:r>
              <a:rPr lang="en-US" b="1" dirty="0"/>
              <a:t>Background:</a:t>
            </a:r>
          </a:p>
          <a:p>
            <a:pPr lvl="1">
              <a:buFont typeface="Wingdings" panose="05000000000000000000" pitchFamily="2" charset="2"/>
              <a:buChar char="§"/>
            </a:pPr>
            <a:r>
              <a:rPr lang="en-US" dirty="0"/>
              <a:t>This Tabletop Exercise (TTX) is made available through the Campus Resilience (CR) Program Exercise Starter Kits</a:t>
            </a:r>
          </a:p>
          <a:p>
            <a:pPr lvl="1">
              <a:buFont typeface="Wingdings" panose="05000000000000000000" pitchFamily="2" charset="2"/>
              <a:buChar char="§"/>
            </a:pPr>
            <a:r>
              <a:rPr lang="en-US" dirty="0"/>
              <a:t>Each Exercise Starter Kit aims to support practitioners and senior leaders from the academic community in assessing emergency plans, policies, and procedures while also enhancing overall campus resilience</a:t>
            </a:r>
          </a:p>
          <a:p>
            <a:pPr marL="0" indent="0">
              <a:buNone/>
            </a:pPr>
            <a:r>
              <a:rPr lang="en-US" b="1" dirty="0"/>
              <a:t>Purpose:</a:t>
            </a:r>
          </a:p>
          <a:p>
            <a:pPr lvl="1">
              <a:buFont typeface="Wingdings" panose="05000000000000000000" pitchFamily="2" charset="2"/>
              <a:buChar char="§"/>
            </a:pPr>
            <a:r>
              <a:rPr lang="en-US" dirty="0"/>
              <a:t>This specific Exercise Starter Kit will provide the opportunity to examine preparedness, response, and recovery operations related to an EF3 tornado </a:t>
            </a:r>
            <a:endParaRPr lang="en-US" dirty="0">
              <a:highlight>
                <a:srgbClr val="FFFF00"/>
              </a:highlight>
            </a:endParaRPr>
          </a:p>
          <a:p>
            <a:pPr lvl="1"/>
            <a:endParaRPr lang="en-US" dirty="0"/>
          </a:p>
        </p:txBody>
      </p:sp>
      <p:sp>
        <p:nvSpPr>
          <p:cNvPr id="2" name="Title 1">
            <a:extLst>
              <a:ext uri="{FF2B5EF4-FFF2-40B4-BE49-F238E27FC236}">
                <a16:creationId xmlns:a16="http://schemas.microsoft.com/office/drawing/2014/main" id="{45EB1D01-0F41-4325-93DA-C06E3A9595C8}"/>
              </a:ext>
            </a:extLst>
          </p:cNvPr>
          <p:cNvSpPr>
            <a:spLocks noGrp="1"/>
          </p:cNvSpPr>
          <p:nvPr>
            <p:ph type="title"/>
          </p:nvPr>
        </p:nvSpPr>
        <p:spPr/>
        <p:txBody>
          <a:bodyPr/>
          <a:lstStyle/>
          <a:p>
            <a:r>
              <a:rPr lang="en-US" dirty="0"/>
              <a:t>Exercise Overview</a:t>
            </a:r>
          </a:p>
        </p:txBody>
      </p:sp>
    </p:spTree>
    <p:extLst>
      <p:ext uri="{BB962C8B-B14F-4D97-AF65-F5344CB8AC3E}">
        <p14:creationId xmlns:p14="http://schemas.microsoft.com/office/powerpoint/2010/main" val="407530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A06EFE-1485-4DE8-8290-AA4D8E6F250C}"/>
              </a:ext>
            </a:extLst>
          </p:cNvPr>
          <p:cNvSpPr>
            <a:spLocks noGrp="1"/>
          </p:cNvSpPr>
          <p:nvPr>
            <p:ph type="sldNum" sz="quarter" idx="10"/>
          </p:nvPr>
        </p:nvSpPr>
        <p:spPr/>
        <p:txBody>
          <a:bodyPr/>
          <a:lstStyle/>
          <a:p>
            <a:pPr>
              <a:defRPr/>
            </a:pPr>
            <a:fld id="{711C7190-9AC8-425E-9BFB-53B55D98068D}" type="slidenum">
              <a:rPr lang="en-US" altLang="en-US" smtClean="0"/>
              <a:pPr>
                <a:defRPr/>
              </a:pPr>
              <a:t>8</a:t>
            </a:fld>
            <a:endParaRPr lang="en-US" altLang="en-US"/>
          </a:p>
        </p:txBody>
      </p:sp>
      <p:sp>
        <p:nvSpPr>
          <p:cNvPr id="3" name="Content Placeholder 2">
            <a:extLst>
              <a:ext uri="{FF2B5EF4-FFF2-40B4-BE49-F238E27FC236}">
                <a16:creationId xmlns:a16="http://schemas.microsoft.com/office/drawing/2014/main" id="{088EDC8E-D553-41D5-816E-5B0D60EBBEDA}"/>
              </a:ext>
            </a:extLst>
          </p:cNvPr>
          <p:cNvSpPr>
            <a:spLocks noGrp="1"/>
          </p:cNvSpPr>
          <p:nvPr>
            <p:ph idx="1"/>
          </p:nvPr>
        </p:nvSpPr>
        <p:spPr>
          <a:xfrm>
            <a:off x="723900" y="1066800"/>
            <a:ext cx="8115300" cy="4351338"/>
          </a:xfrm>
        </p:spPr>
        <p:txBody>
          <a:bodyPr/>
          <a:lstStyle/>
          <a:p>
            <a:pPr marL="0" indent="0">
              <a:buNone/>
            </a:pPr>
            <a:r>
              <a:rPr lang="en-US" b="1" dirty="0"/>
              <a:t>Scope:</a:t>
            </a:r>
          </a:p>
          <a:p>
            <a:pPr lvl="1">
              <a:buFont typeface="Wingdings" panose="05000000000000000000" pitchFamily="2" charset="2"/>
              <a:buChar char="§"/>
            </a:pPr>
            <a:r>
              <a:rPr lang="en-US" dirty="0"/>
              <a:t>This </a:t>
            </a:r>
            <a:r>
              <a:rPr lang="en-US" dirty="0">
                <a:solidFill>
                  <a:srgbClr val="FF0000"/>
                </a:solidFill>
              </a:rPr>
              <a:t>[insert duration]</a:t>
            </a:r>
            <a:r>
              <a:rPr lang="en-US" dirty="0">
                <a:solidFill>
                  <a:srgbClr val="000000"/>
                </a:solidFill>
              </a:rPr>
              <a:t>-TTX is divided into three Modules:</a:t>
            </a:r>
          </a:p>
          <a:p>
            <a:pPr lvl="2">
              <a:buFont typeface="Times New Roman" panose="02020603050405020304" pitchFamily="18" charset="0"/>
              <a:buChar char="–"/>
            </a:pPr>
            <a:r>
              <a:rPr lang="en-US" b="1" dirty="0">
                <a:solidFill>
                  <a:srgbClr val="000000"/>
                </a:solidFill>
              </a:rPr>
              <a:t>Module 1 </a:t>
            </a:r>
            <a:r>
              <a:rPr lang="en-US" dirty="0">
                <a:solidFill>
                  <a:srgbClr val="000000"/>
                </a:solidFill>
              </a:rPr>
              <a:t>will examine tornado preparedness efforts</a:t>
            </a:r>
          </a:p>
          <a:p>
            <a:pPr lvl="2">
              <a:buFont typeface="Times New Roman" panose="02020603050405020304" pitchFamily="18" charset="0"/>
              <a:buChar char="–"/>
            </a:pPr>
            <a:r>
              <a:rPr lang="en-US" b="1" dirty="0">
                <a:solidFill>
                  <a:srgbClr val="000000"/>
                </a:solidFill>
              </a:rPr>
              <a:t>Module 2</a:t>
            </a:r>
            <a:r>
              <a:rPr lang="en-US" dirty="0">
                <a:solidFill>
                  <a:srgbClr val="000000"/>
                </a:solidFill>
              </a:rPr>
              <a:t> will examine response efforts in the aftermath of an EF3 tornado</a:t>
            </a:r>
          </a:p>
          <a:p>
            <a:pPr lvl="2">
              <a:buFont typeface="Times New Roman" panose="02020603050405020304" pitchFamily="18" charset="0"/>
              <a:buChar char="–"/>
            </a:pPr>
            <a:r>
              <a:rPr lang="en-US" b="1" dirty="0">
                <a:solidFill>
                  <a:srgbClr val="000000"/>
                </a:solidFill>
              </a:rPr>
              <a:t>Module 3 </a:t>
            </a:r>
            <a:r>
              <a:rPr lang="en-US" dirty="0">
                <a:solidFill>
                  <a:srgbClr val="000000"/>
                </a:solidFill>
              </a:rPr>
              <a:t>will examine recovery operations following </a:t>
            </a:r>
            <a:r>
              <a:rPr lang="en-US">
                <a:solidFill>
                  <a:srgbClr val="000000"/>
                </a:solidFill>
              </a:rPr>
              <a:t>an EF3 </a:t>
            </a:r>
            <a:r>
              <a:rPr lang="en-US" dirty="0">
                <a:solidFill>
                  <a:srgbClr val="000000"/>
                </a:solidFill>
              </a:rPr>
              <a:t>tornado</a:t>
            </a:r>
            <a:endParaRPr lang="en-US" b="1" dirty="0">
              <a:solidFill>
                <a:srgbClr val="000000"/>
              </a:solidFill>
            </a:endParaRPr>
          </a:p>
          <a:p>
            <a:pPr lvl="1">
              <a:buFont typeface="Wingdings" panose="05000000000000000000" pitchFamily="2" charset="2"/>
              <a:buChar char="§"/>
            </a:pPr>
            <a:r>
              <a:rPr lang="en-US" dirty="0"/>
              <a:t>Each Module will consist of two activities: </a:t>
            </a:r>
          </a:p>
          <a:p>
            <a:pPr marL="1030288" lvl="2" indent="-342900">
              <a:buFont typeface="+mj-lt"/>
              <a:buAutoNum type="arabicPeriod"/>
            </a:pPr>
            <a:r>
              <a:rPr lang="en-US" b="1" dirty="0">
                <a:solidFill>
                  <a:srgbClr val="000000"/>
                </a:solidFill>
              </a:rPr>
              <a:t>Scenario Overview: </a:t>
            </a:r>
            <a:r>
              <a:rPr lang="en-US" dirty="0">
                <a:solidFill>
                  <a:srgbClr val="000000"/>
                </a:solidFill>
              </a:rPr>
              <a:t>Each Module will contain a detailed overview of the scenario </a:t>
            </a:r>
          </a:p>
          <a:p>
            <a:pPr marL="1030288" lvl="2" indent="-342900">
              <a:buFont typeface="+mj-lt"/>
              <a:buAutoNum type="arabicPeriod"/>
            </a:pPr>
            <a:r>
              <a:rPr lang="en-US" b="1" dirty="0">
                <a:solidFill>
                  <a:srgbClr val="000000"/>
                </a:solidFill>
              </a:rPr>
              <a:t>Facilitated Discussions: </a:t>
            </a:r>
            <a:r>
              <a:rPr lang="en-US" dirty="0">
                <a:solidFill>
                  <a:srgbClr val="000000"/>
                </a:solidFill>
              </a:rPr>
              <a:t>Participants will engage in facilitated discussions surrounding a set of discussion questions </a:t>
            </a:r>
          </a:p>
          <a:p>
            <a:pPr lvl="1"/>
            <a:endParaRPr lang="en-US" sz="2200" dirty="0">
              <a:solidFill>
                <a:srgbClr val="000000"/>
              </a:solidFill>
              <a:highlight>
                <a:srgbClr val="FFFF00"/>
              </a:highlight>
            </a:endParaRPr>
          </a:p>
        </p:txBody>
      </p:sp>
      <p:sp>
        <p:nvSpPr>
          <p:cNvPr id="2" name="Title 1">
            <a:extLst>
              <a:ext uri="{FF2B5EF4-FFF2-40B4-BE49-F238E27FC236}">
                <a16:creationId xmlns:a16="http://schemas.microsoft.com/office/drawing/2014/main" id="{7DF09BA2-833C-4798-874F-AE418CC95EFD}"/>
              </a:ext>
            </a:extLst>
          </p:cNvPr>
          <p:cNvSpPr>
            <a:spLocks noGrp="1"/>
          </p:cNvSpPr>
          <p:nvPr>
            <p:ph type="title"/>
          </p:nvPr>
        </p:nvSpPr>
        <p:spPr/>
        <p:txBody>
          <a:bodyPr/>
          <a:lstStyle/>
          <a:p>
            <a:r>
              <a:rPr lang="en-US" dirty="0"/>
              <a:t>Exercise Overview (cont.)</a:t>
            </a:r>
          </a:p>
        </p:txBody>
      </p:sp>
    </p:spTree>
    <p:extLst>
      <p:ext uri="{BB962C8B-B14F-4D97-AF65-F5344CB8AC3E}">
        <p14:creationId xmlns:p14="http://schemas.microsoft.com/office/powerpoint/2010/main" val="296952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ED728A-7E9E-461D-9817-405B4E69CDCF}"/>
              </a:ext>
            </a:extLst>
          </p:cNvPr>
          <p:cNvSpPr txBox="1"/>
          <p:nvPr/>
        </p:nvSpPr>
        <p:spPr>
          <a:xfrm>
            <a:off x="1457325" y="5943600"/>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a:solidFill>
                  <a:prstClr val="white"/>
                </a:solidFill>
                <a:latin typeface="Times New Roman" panose="02020603050405020304" pitchFamily="18" charset="0"/>
                <a:cs typeface="Times New Roman" panose="02020603050405020304" pitchFamily="18" charset="0"/>
              </a:rPr>
              <a:t>**</a:t>
            </a:r>
            <a:r>
              <a:rPr lang="en-US" sz="2200" b="1">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820AD200-E80D-4560-8FE6-0D23B05585BA}"/>
              </a:ext>
            </a:extLst>
          </p:cNvPr>
          <p:cNvSpPr>
            <a:spLocks noGrp="1"/>
          </p:cNvSpPr>
          <p:nvPr>
            <p:ph type="body" sz="quarter" idx="10"/>
          </p:nvPr>
        </p:nvSpPr>
        <p:spPr/>
        <p:txBody>
          <a:bodyPr/>
          <a:lstStyle/>
          <a:p>
            <a:r>
              <a:rPr lang="en-US" dirty="0"/>
              <a:t>The exercise objectives contained in the following slide(s) are provided as sample objectives</a:t>
            </a:r>
          </a:p>
          <a:p>
            <a:r>
              <a:rPr lang="en-US" dirty="0"/>
              <a:t>These can be tailored as appropriate to align with the overarching goals and desired outcomes for the exercise</a:t>
            </a:r>
          </a:p>
          <a:p>
            <a:r>
              <a:rPr lang="en-US" dirty="0"/>
              <a:t>Please note that changes made to these objectives will need to be reflected in the associated Facilitator Guide and Situation Manual for this scenario </a:t>
            </a:r>
          </a:p>
          <a:p>
            <a:pPr marL="0" indent="0" algn="ctr">
              <a:buNone/>
            </a:pPr>
            <a:endParaRPr lang="en-US" dirty="0"/>
          </a:p>
        </p:txBody>
      </p:sp>
      <p:sp>
        <p:nvSpPr>
          <p:cNvPr id="2" name="Title 1">
            <a:extLst>
              <a:ext uri="{FF2B5EF4-FFF2-40B4-BE49-F238E27FC236}">
                <a16:creationId xmlns:a16="http://schemas.microsoft.com/office/drawing/2014/main" id="{F088A017-23C4-4EF3-B15A-9635359B7BF1}"/>
              </a:ext>
            </a:extLst>
          </p:cNvPr>
          <p:cNvSpPr>
            <a:spLocks noGrp="1"/>
          </p:cNvSpPr>
          <p:nvPr>
            <p:ph type="title"/>
          </p:nvPr>
        </p:nvSpPr>
        <p:spPr/>
        <p:txBody>
          <a:bodyPr/>
          <a:lstStyle/>
          <a:p>
            <a:r>
              <a:rPr lang="en-US" dirty="0"/>
              <a:t>READ FIRST</a:t>
            </a:r>
          </a:p>
        </p:txBody>
      </p:sp>
    </p:spTree>
    <p:extLst>
      <p:ext uri="{BB962C8B-B14F-4D97-AF65-F5344CB8AC3E}">
        <p14:creationId xmlns:p14="http://schemas.microsoft.com/office/powerpoint/2010/main" val="331579417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HS_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3c597a9-c3b6-49bf-afce-075b0a87068d">CGPROJECT-1159893215-664</_dlc_DocId>
    <_dlc_DocIdUrl xmlns="e3c597a9-c3b6-49bf-afce-075b0a87068d">
      <Url>https://cadmus.sharepoint.com/sites/projects/2495/_layouts/15/DocIdRedir.aspx?ID=CGPROJECT-1159893215-664</Url>
      <Description>CGPROJECT-1159893215-664</Description>
    </_dlc_DocIdUrl>
  </documentManagement>
</p:properties>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bGF2aW5lc2hhPC9Vc2VyTmFtZT48RGF0ZVRpbWU+MTAvMTcvMjAxOCAyOjEyOjI1IEFNPC9EYXRlVGltZT48TGFiZWxTdHJpbmc+VW5yZXN0cmljdGVkPC9MYWJlbFN0cmluZz48L2l0ZW0+PC9sYWJlbEhpc3Rvcnk+</Value>
</WrappedLabelHistor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0D5D9F2B1D00E49AB3E55494F3229D5" ma:contentTypeVersion="5" ma:contentTypeDescription="Create a new document." ma:contentTypeScope="" ma:versionID="bf3588c58e30aa91fa664abeeaf1e4c9">
  <xsd:schema xmlns:xsd="http://www.w3.org/2001/XMLSchema" xmlns:xs="http://www.w3.org/2001/XMLSchema" xmlns:p="http://schemas.microsoft.com/office/2006/metadata/properties" xmlns:ns2="e3c597a9-c3b6-49bf-afce-075b0a87068d" xmlns:ns3="0593e740-68c4-44c0-a756-34a7f4774939" targetNamespace="http://schemas.microsoft.com/office/2006/metadata/properties" ma:root="true" ma:fieldsID="44b5e3876771f04620641091c14b8390" ns2:_="" ns3:_="">
    <xsd:import namespace="e3c597a9-c3b6-49bf-afce-075b0a87068d"/>
    <xsd:import namespace="0593e740-68c4-44c0-a756-34a7f477493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597a9-c3b6-49bf-afce-075b0a8706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93e740-68c4-44c0-a756-34a7f47749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329A93E-EABC-433E-B402-5A03958DB20F}">
  <ds:schemaRefs>
    <ds:schemaRef ds:uri="http://schemas.microsoft.com/office/infopath/2007/PartnerControls"/>
    <ds:schemaRef ds:uri="http://www.w3.org/XML/1998/namespace"/>
    <ds:schemaRef ds:uri="http://schemas.microsoft.com/office/2006/documentManagement/types"/>
    <ds:schemaRef ds:uri="e3c597a9-c3b6-49bf-afce-075b0a87068d"/>
    <ds:schemaRef ds:uri="http://purl.org/dc/terms/"/>
    <ds:schemaRef ds:uri="http://purl.org/dc/dcmitype/"/>
    <ds:schemaRef ds:uri="http://purl.org/dc/elements/1.1/"/>
    <ds:schemaRef ds:uri="http://schemas.microsoft.com/office/2006/metadata/properties"/>
    <ds:schemaRef ds:uri="http://schemas.openxmlformats.org/package/2006/metadata/core-properties"/>
    <ds:schemaRef ds:uri="0593e740-68c4-44c0-a756-34a7f4774939"/>
  </ds:schemaRefs>
</ds:datastoreItem>
</file>

<file path=customXml/itemProps2.xml><?xml version="1.0" encoding="utf-8"?>
<ds:datastoreItem xmlns:ds="http://schemas.openxmlformats.org/officeDocument/2006/customXml" ds:itemID="{207F0D9C-BFDC-4A8A-9CEA-1A1A2998FE9C}">
  <ds:schemaRefs>
    <ds:schemaRef ds:uri="http://www.w3.org/2001/XMLSchema"/>
    <ds:schemaRef ds:uri="http://www.boldonjames.com/2016/02/Classifier/internal/wrappedLabelHistory"/>
  </ds:schemaRefs>
</ds:datastoreItem>
</file>

<file path=customXml/itemProps3.xml><?xml version="1.0" encoding="utf-8"?>
<ds:datastoreItem xmlns:ds="http://schemas.openxmlformats.org/officeDocument/2006/customXml" ds:itemID="{69812B02-0FEE-49A6-898D-48C46405A1D1}">
  <ds:schemaRefs>
    <ds:schemaRef ds:uri="http://schemas.microsoft.com/sharepoint/v3/contenttype/forms"/>
  </ds:schemaRefs>
</ds:datastoreItem>
</file>

<file path=customXml/itemProps4.xml><?xml version="1.0" encoding="utf-8"?>
<ds:datastoreItem xmlns:ds="http://schemas.openxmlformats.org/officeDocument/2006/customXml" ds:itemID="{CB146027-6C6F-4B4F-BC25-1C20A1FC97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597a9-c3b6-49bf-afce-075b0a87068d"/>
    <ds:schemaRef ds:uri="0593e740-68c4-44c0-a756-34a7f47749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56B1BA1-A351-4598-93B8-A1A97DF19F5A}">
  <ds:schemaRefs>
    <ds:schemaRef ds:uri="http://www.w3.org/2001/XMLSchema"/>
    <ds:schemaRef ds:uri="http://www.boldonjames.com/2008/01/sie/internal/label"/>
  </ds:schemaRefs>
</ds:datastoreItem>
</file>

<file path=customXml/itemProps6.xml><?xml version="1.0" encoding="utf-8"?>
<ds:datastoreItem xmlns:ds="http://schemas.openxmlformats.org/officeDocument/2006/customXml" ds:itemID="{5EF9865F-69B3-4A1A-ADDC-D3B942CD634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DHS_Template</Template>
  <TotalTime>0</TotalTime>
  <Words>2745</Words>
  <Application>Microsoft Office PowerPoint</Application>
  <PresentationFormat>On-screen Show (4:3)</PresentationFormat>
  <Paragraphs>351</Paragraphs>
  <Slides>46</Slides>
  <Notes>46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46</vt:i4>
      </vt:variant>
    </vt:vector>
  </HeadingPairs>
  <TitlesOfParts>
    <vt:vector size="52" baseType="lpstr">
      <vt:lpstr>Arial</vt:lpstr>
      <vt:lpstr>Times</vt:lpstr>
      <vt:lpstr>Times New Roman</vt:lpstr>
      <vt:lpstr>Wingdings</vt:lpstr>
      <vt:lpstr>Custom Design</vt:lpstr>
      <vt:lpstr>DHS_Template</vt:lpstr>
      <vt:lpstr>Campus Resilience Program       Exercise Starter Kit </vt:lpstr>
      <vt:lpstr>READ FIRST</vt:lpstr>
      <vt:lpstr>Welcome and Introductions</vt:lpstr>
      <vt:lpstr>Administrative Remarks</vt:lpstr>
      <vt:lpstr>Exercise Schedule</vt:lpstr>
      <vt:lpstr>Exercise Overview</vt:lpstr>
      <vt:lpstr>Exercise Overview</vt:lpstr>
      <vt:lpstr>Exercise Overview (cont.)</vt:lpstr>
      <vt:lpstr>READ FIRST</vt:lpstr>
      <vt:lpstr>Exercise Objectives</vt:lpstr>
      <vt:lpstr>Participant Roles and Responsibilities</vt:lpstr>
      <vt:lpstr>Participating Organizations</vt:lpstr>
      <vt:lpstr>Exercise Guidelines </vt:lpstr>
      <vt:lpstr>Assumptions and Artificialities</vt:lpstr>
      <vt:lpstr>Start of Exercise</vt:lpstr>
      <vt:lpstr>Module 1: Preparedness</vt:lpstr>
      <vt:lpstr>Module 1: Scenario Overview  </vt:lpstr>
      <vt:lpstr>Module 1: Scenario Overview (cont.) </vt:lpstr>
      <vt:lpstr>Module 1: Discussion Questions (1/4)</vt:lpstr>
      <vt:lpstr>Module 1: Discussion Questions (2/4)</vt:lpstr>
      <vt:lpstr>Module 1: Discussion Questions (3/4)</vt:lpstr>
      <vt:lpstr>Module 1: Discussion Questions (4/4)</vt:lpstr>
      <vt:lpstr>Break</vt:lpstr>
      <vt:lpstr>Module 2: Response</vt:lpstr>
      <vt:lpstr>Module 2: Scenario Overview (1/3) </vt:lpstr>
      <vt:lpstr>Module 2: Scenario Overview (2/3) </vt:lpstr>
      <vt:lpstr>Module 2: Scenario Overview (3/3) </vt:lpstr>
      <vt:lpstr>Module 2: Discussion Questions (1/4)</vt:lpstr>
      <vt:lpstr>Module 2: Discussion Questions (2/4)</vt:lpstr>
      <vt:lpstr>Module 2: Discussion Questions (3/4)</vt:lpstr>
      <vt:lpstr>Module 2: Discussion Questions (4/4)</vt:lpstr>
      <vt:lpstr>Break</vt:lpstr>
      <vt:lpstr>Module 3: Recovery</vt:lpstr>
      <vt:lpstr>Module 3: Scenario Overview </vt:lpstr>
      <vt:lpstr>Module 3: Scenario Overview (cont.) </vt:lpstr>
      <vt:lpstr>Module 3: Discussion Questions (1/4)</vt:lpstr>
      <vt:lpstr>Module 3: Discussion Questions (2/4)</vt:lpstr>
      <vt:lpstr>Module 3: Discussion Questions (3/4)</vt:lpstr>
      <vt:lpstr>Module 3: Discussion Questions (4/4)</vt:lpstr>
      <vt:lpstr>Break</vt:lpstr>
      <vt:lpstr>End of Exercise</vt:lpstr>
      <vt:lpstr>Exercise Hot Wash</vt:lpstr>
      <vt:lpstr>Hot Wash Overview</vt:lpstr>
      <vt:lpstr>Closing Remarks</vt:lpstr>
      <vt:lpstr>Adjournment</vt:lpstr>
      <vt:lpstr>Campus Resilience Program       Exercise Starter Kit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2018-06-01T14:15:31Z</dcterms:created>
  <dcterms:modified xsi:type="dcterms:W3CDTF">2019-02-07T22:22:51Z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0x01010080D5D9F2B1D00E49AB3E55494F3229D5</vt:lpwstr>
  </property>
  <property fmtid="{D5CDD505-2E9C-101B-9397-08002B2CF9AE}" pid="3" name="_dlc_DocIdItemGuid">
    <vt:lpwstr>7b662af7-0e49-4c82-84c6-3d5a18bc064c</vt:lpwstr>
  </property>
  <property fmtid="{D5CDD505-2E9C-101B-9397-08002B2CF9AE}" pid="4" name="docIndexRef">
    <vt:lpwstr>da72f8b4-3ec9-473c-a462-a458a24a36bc</vt:lpwstr>
  </property>
  <property fmtid="{D5CDD505-2E9C-101B-9397-08002B2CF9AE}" pid="5"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6" name="bjDocumentLabelXML-0">
    <vt:lpwstr>ames.com/2008/01/sie/internal/label"&gt;&lt;element uid="42834bfb-1ec1-4beb-bd64-eb83fb3cb3f3" value="" /&gt;&lt;/sisl&gt;</vt:lpwstr>
  </property>
  <property fmtid="{D5CDD505-2E9C-101B-9397-08002B2CF9AE}" pid="7" name="bjDocumentSecurityLabel">
    <vt:lpwstr>Unrestricted</vt:lpwstr>
  </property>
  <property fmtid="{D5CDD505-2E9C-101B-9397-08002B2CF9AE}" pid="8" name="bjSaver">
    <vt:lpwstr>OTqy6eCOAKNLJURFiUbVBKjMo0CUia4p</vt:lpwstr>
  </property>
  <property fmtid="{D5CDD505-2E9C-101B-9397-08002B2CF9AE}" pid="9" name="bjLabelHistoryID">
    <vt:lpwstr>{207F0D9C-BFDC-4A8A-9CEA-1A1A2998FE9C}</vt:lpwstr>
  </property>
</Properties>
</file>