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57" r:id="rId7"/>
    <p:sldMasterId id="2147483758" r:id="rId8"/>
  </p:sldMasterIdLst>
  <p:notesMasterIdLst>
    <p:notesMasterId r:id="rId51"/>
  </p:notesMasterIdLst>
  <p:handoutMasterIdLst>
    <p:handoutMasterId r:id="rId52"/>
  </p:handoutMasterIdLst>
  <p:sldIdLst>
    <p:sldId id="455" r:id="rId9"/>
    <p:sldId id="444" r:id="rId10"/>
    <p:sldId id="429" r:id="rId11"/>
    <p:sldId id="385" r:id="rId12"/>
    <p:sldId id="430" r:id="rId13"/>
    <p:sldId id="431" r:id="rId14"/>
    <p:sldId id="386" r:id="rId15"/>
    <p:sldId id="387" r:id="rId16"/>
    <p:sldId id="445" r:id="rId17"/>
    <p:sldId id="432" r:id="rId18"/>
    <p:sldId id="388" r:id="rId19"/>
    <p:sldId id="391" r:id="rId20"/>
    <p:sldId id="389" r:id="rId21"/>
    <p:sldId id="392" r:id="rId22"/>
    <p:sldId id="433" r:id="rId23"/>
    <p:sldId id="434" r:id="rId24"/>
    <p:sldId id="459" r:id="rId25"/>
    <p:sldId id="398" r:id="rId26"/>
    <p:sldId id="399" r:id="rId27"/>
    <p:sldId id="403" r:id="rId28"/>
    <p:sldId id="404" r:id="rId29"/>
    <p:sldId id="405" r:id="rId30"/>
    <p:sldId id="435" r:id="rId31"/>
    <p:sldId id="436" r:id="rId32"/>
    <p:sldId id="408" r:id="rId33"/>
    <p:sldId id="411" r:id="rId34"/>
    <p:sldId id="412" r:id="rId35"/>
    <p:sldId id="413" r:id="rId36"/>
    <p:sldId id="414" r:id="rId37"/>
    <p:sldId id="437" r:id="rId38"/>
    <p:sldId id="438" r:id="rId39"/>
    <p:sldId id="417" r:id="rId40"/>
    <p:sldId id="420" r:id="rId41"/>
    <p:sldId id="421" r:id="rId42"/>
    <p:sldId id="422" r:id="rId43"/>
    <p:sldId id="423" r:id="rId44"/>
    <p:sldId id="439" r:id="rId45"/>
    <p:sldId id="441" r:id="rId46"/>
    <p:sldId id="401" r:id="rId47"/>
    <p:sldId id="440" r:id="rId48"/>
    <p:sldId id="442" r:id="rId49"/>
    <p:sldId id="458" r:id="rId50"/>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00"/>
    <a:srgbClr val="000000"/>
    <a:srgbClr val="00578D"/>
    <a:srgbClr val="003366"/>
    <a:srgbClr val="015289"/>
    <a:srgbClr val="333333"/>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93957" autoAdjust="0"/>
  </p:normalViewPr>
  <p:slideViewPr>
    <p:cSldViewPr>
      <p:cViewPr varScale="1">
        <p:scale>
          <a:sx n="104" d="100"/>
          <a:sy n="104"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customXml" Target="../customXml/item5.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a:t>
            </a:fld>
            <a:endParaRPr lang="en-US" altLang="en-US"/>
          </a:p>
        </p:txBody>
      </p:sp>
    </p:spTree>
    <p:extLst>
      <p:ext uri="{BB962C8B-B14F-4D97-AF65-F5344CB8AC3E}">
        <p14:creationId xmlns:p14="http://schemas.microsoft.com/office/powerpoint/2010/main" val="128378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a:p>
        </p:txBody>
      </p:sp>
    </p:spTree>
    <p:extLst>
      <p:ext uri="{BB962C8B-B14F-4D97-AF65-F5344CB8AC3E}">
        <p14:creationId xmlns:p14="http://schemas.microsoft.com/office/powerpoint/2010/main" val="422021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1770570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363507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62178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3223409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441756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223341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279836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0452" y="6086405"/>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56" r:id="rId6"/>
    <p:sldLayoutId id="2147483766" r:id="rId7"/>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6" y="4267200"/>
            <a:ext cx="8675913" cy="1631216"/>
          </a:xfrm>
          <a:prstGeom prst="rect">
            <a:avLst/>
          </a:prstGeom>
          <a:noFill/>
        </p:spPr>
        <p:txBody>
          <a:bodyPr wrap="square" rtlCol="0">
            <a:spAutoFit/>
          </a:bodyPr>
          <a:lstStyle/>
          <a:p>
            <a:pPr>
              <a:spcBef>
                <a:spcPts val="1200"/>
              </a:spcBef>
              <a:spcAft>
                <a:spcPts val="1200"/>
              </a:spcAft>
            </a:pPr>
            <a:r>
              <a:rPr lang="en-US" sz="2800" b="1" dirty="0">
                <a:latin typeface="+mj-lt"/>
              </a:rPr>
              <a:t>Improvised Explosive Device (IED) Tabletop Exercise </a:t>
            </a:r>
          </a:p>
          <a:p>
            <a:r>
              <a:rPr lang="en-US" sz="26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6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295400"/>
            <a:ext cx="7886700" cy="4351338"/>
          </a:xfrm>
        </p:spPr>
        <p:txBody>
          <a:bodyPr/>
          <a:lstStyle/>
          <a:p>
            <a:pPr marL="457200" lvl="0" indent="-457200">
              <a:spcBef>
                <a:spcPts val="0"/>
              </a:spcBef>
              <a:buFont typeface="+mj-lt"/>
              <a:buAutoNum type="arabicPeriod"/>
            </a:pPr>
            <a:r>
              <a:rPr lang="en-US" sz="1600" b="1" dirty="0">
                <a:solidFill>
                  <a:srgbClr val="000000"/>
                </a:solidFill>
                <a:latin typeface="+mj-lt"/>
                <a:cs typeface="+mn-cs"/>
              </a:rPr>
              <a:t>Operational Coordination - </a:t>
            </a:r>
            <a:r>
              <a:rPr lang="en-US" sz="1600" dirty="0">
                <a:solidFill>
                  <a:srgbClr val="000000"/>
                </a:solidFill>
                <a:latin typeface="+mj-lt"/>
                <a:cs typeface="+mn-cs"/>
              </a:rPr>
              <a:t>Assess the ability to establish an effective command structure that integrates all critical stakeholders to ensure campus and community resources are used efficiently to respond to and recover from an improvised explosive device (IED) incident.</a:t>
            </a:r>
          </a:p>
          <a:p>
            <a:pPr marL="457200" indent="-457200">
              <a:spcBef>
                <a:spcPts val="0"/>
              </a:spcBef>
              <a:buFont typeface="+mj-lt"/>
              <a:buAutoNum type="arabicPeriod"/>
            </a:pPr>
            <a:r>
              <a:rPr lang="en-US" sz="1600" b="1" dirty="0">
                <a:solidFill>
                  <a:srgbClr val="000000"/>
                </a:solidFill>
              </a:rPr>
              <a:t>On-Scene Security, Protection, and Law Enforcement - </a:t>
            </a:r>
            <a:r>
              <a:rPr lang="en-US" sz="1600" dirty="0">
                <a:solidFill>
                  <a:srgbClr val="000000"/>
                </a:solidFill>
              </a:rPr>
              <a:t>Evaluate the ability to provide a safe and secure environment for faculty, staff, and students, as well as first responders, during the response to an IED incident occurring on campus.</a:t>
            </a:r>
          </a:p>
          <a:p>
            <a:pPr marL="457200" indent="-457200">
              <a:spcBef>
                <a:spcPts val="0"/>
              </a:spcBef>
              <a:buFont typeface="+mj-lt"/>
              <a:buAutoNum type="arabicPeriod" startAt="3"/>
            </a:pPr>
            <a:r>
              <a:rPr lang="en-US" sz="1600" b="1" dirty="0">
                <a:solidFill>
                  <a:srgbClr val="000000"/>
                </a:solidFill>
              </a:rPr>
              <a:t>Mass Care Services - </a:t>
            </a:r>
            <a:r>
              <a:rPr lang="en-US" sz="1600" dirty="0">
                <a:solidFill>
                  <a:srgbClr val="000000"/>
                </a:solidFill>
              </a:rPr>
              <a:t>Examine processes and procedures to provide and coordinate mass care services to include life-sustaining and human services during the response to and recovery from an IED incident.</a:t>
            </a:r>
          </a:p>
          <a:p>
            <a:pPr marL="457200" indent="-457200">
              <a:spcBef>
                <a:spcPts val="0"/>
              </a:spcBef>
              <a:buFont typeface="+mj-lt"/>
              <a:buAutoNum type="arabicPeriod" startAt="3"/>
            </a:pPr>
            <a:r>
              <a:rPr lang="en-US" sz="1600" b="1" dirty="0">
                <a:solidFill>
                  <a:srgbClr val="000000"/>
                </a:solidFill>
              </a:rPr>
              <a:t>Public Information and Warning – </a:t>
            </a:r>
            <a:r>
              <a:rPr lang="en-US" sz="1600" dirty="0">
                <a:solidFill>
                  <a:srgbClr val="000000"/>
                </a:solidFill>
              </a:rPr>
              <a:t>Assess the ability to deliver coordinated, actionable, and timely information to critical partners and stakeholders when faced with an IED incident.</a:t>
            </a:r>
          </a:p>
          <a:p>
            <a:pPr marL="457200" indent="-457200">
              <a:spcBef>
                <a:spcPts val="0"/>
              </a:spcBef>
              <a:buFont typeface="+mj-lt"/>
              <a:buAutoNum type="arabicPeriod" startAt="3"/>
            </a:pPr>
            <a:r>
              <a:rPr lang="en-US" sz="1600" b="1" dirty="0">
                <a:solidFill>
                  <a:srgbClr val="000000"/>
                </a:solidFill>
              </a:rPr>
              <a:t>Health and Social Services - </a:t>
            </a:r>
            <a:r>
              <a:rPr lang="en-US" sz="1600" dirty="0">
                <a:solidFill>
                  <a:srgbClr val="000000"/>
                </a:solidFill>
              </a:rPr>
              <a:t>Examine the ability to protect, restore, and revitalize health and social services at your institution to promote the resilience, independence, health, and well-being of students, faculty, and staff.</a:t>
            </a:r>
          </a:p>
          <a:p>
            <a:pPr marL="0" indent="0">
              <a:spcBef>
                <a:spcPts val="0"/>
              </a:spcBef>
              <a:buNone/>
            </a:pPr>
            <a:endParaRPr lang="en-US" sz="1600" b="1" dirty="0">
              <a:solidFill>
                <a:srgbClr val="000000"/>
              </a:solidFill>
            </a:endParaRPr>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3848100" cy="2514600"/>
          </a:xfrm>
        </p:spPr>
        <p:txBody>
          <a:bodyPr/>
          <a:lstStyle/>
          <a:p>
            <a:pPr marL="0" indent="0">
              <a:buNone/>
            </a:pPr>
            <a:r>
              <a:rPr lang="en-US" b="1" dirty="0"/>
              <a:t>Background</a:t>
            </a:r>
          </a:p>
          <a:p>
            <a:pPr marL="0" indent="0">
              <a:buNone/>
            </a:pPr>
            <a:r>
              <a:rPr lang="en-US" b="1" dirty="0">
                <a:solidFill>
                  <a:schemeClr val="tx2"/>
                </a:solidFill>
              </a:rPr>
              <a:t>[Insert Date and Time]</a:t>
            </a:r>
          </a:p>
          <a:p>
            <a:r>
              <a:rPr lang="en-US" sz="2000" dirty="0"/>
              <a:t>Your institution invites a high-profile political figure to come speak on campus</a:t>
            </a:r>
          </a:p>
          <a:p>
            <a:r>
              <a:rPr lang="en-US" sz="2000" dirty="0"/>
              <a:t>The speaker gains national attention</a:t>
            </a:r>
          </a:p>
          <a:p>
            <a:r>
              <a:rPr lang="en-US" sz="2000" dirty="0"/>
              <a:t>Students, faculty, and staff express concern about hosting the individual on campus</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11" name="Text Box 27">
            <a:extLst>
              <a:ext uri="{FF2B5EF4-FFF2-40B4-BE49-F238E27FC236}">
                <a16:creationId xmlns:a16="http://schemas.microsoft.com/office/drawing/2014/main" id="{B09FD417-A3F0-489C-B6FF-CC7AA6B7989A}"/>
              </a:ext>
            </a:extLst>
          </p:cNvPr>
          <p:cNvSpPr txBox="1"/>
          <p:nvPr/>
        </p:nvSpPr>
        <p:spPr>
          <a:xfrm>
            <a:off x="5340739" y="3690937"/>
            <a:ext cx="2628899" cy="2381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1: Tweet from a Concerned Student</a:t>
            </a:r>
          </a:p>
        </p:txBody>
      </p:sp>
      <p:pic>
        <p:nvPicPr>
          <p:cNvPr id="8" name="Picture 7" descr="figure 1 depicts a tweet from a concerned student">
            <a:extLst>
              <a:ext uri="{FF2B5EF4-FFF2-40B4-BE49-F238E27FC236}">
                <a16:creationId xmlns:a16="http://schemas.microsoft.com/office/drawing/2014/main" id="{B5509D1C-7FF9-4107-A63A-BFCD3E82C7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778" y="1497677"/>
            <a:ext cx="3910822" cy="2074197"/>
          </a:xfrm>
          <a:prstGeom prst="rect">
            <a:avLst/>
          </a:prstGeom>
          <a:noFill/>
          <a:ln>
            <a:noFill/>
          </a:ln>
        </p:spPr>
      </p:pic>
    </p:spTree>
    <p:extLst>
      <p:ext uri="{BB962C8B-B14F-4D97-AF65-F5344CB8AC3E}">
        <p14:creationId xmlns:p14="http://schemas.microsoft.com/office/powerpoint/2010/main" val="141643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152900" cy="2514600"/>
          </a:xfrm>
        </p:spPr>
        <p:txBody>
          <a:bodyPr/>
          <a:lstStyle/>
          <a:p>
            <a:pPr marL="0" indent="0">
              <a:buNone/>
            </a:pPr>
            <a:r>
              <a:rPr lang="en-US" b="1" dirty="0">
                <a:solidFill>
                  <a:schemeClr val="tx2"/>
                </a:solidFill>
              </a:rPr>
              <a:t>[Insert Date and Time]</a:t>
            </a:r>
          </a:p>
          <a:p>
            <a:r>
              <a:rPr lang="en-US" sz="2000" dirty="0"/>
              <a:t>Event security works to secure the scene on the day of the event</a:t>
            </a:r>
          </a:p>
          <a:p>
            <a:r>
              <a:rPr lang="en-US" sz="2000" dirty="0"/>
              <a:t>Towards the end of the event, an explosion occurs outside of the </a:t>
            </a:r>
            <a:r>
              <a:rPr lang="en-US" sz="2000" dirty="0">
                <a:solidFill>
                  <a:srgbClr val="FF0000"/>
                </a:solidFill>
              </a:rPr>
              <a:t>[insert name of on-campus venue] </a:t>
            </a:r>
            <a:r>
              <a:rPr lang="en-US" sz="2000" dirty="0"/>
              <a:t>main entrance</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1: Scenario Overview (cont.)</a:t>
            </a:r>
          </a:p>
        </p:txBody>
      </p:sp>
      <p:sp>
        <p:nvSpPr>
          <p:cNvPr id="11" name="Text Box 27">
            <a:extLst>
              <a:ext uri="{FF2B5EF4-FFF2-40B4-BE49-F238E27FC236}">
                <a16:creationId xmlns:a16="http://schemas.microsoft.com/office/drawing/2014/main" id="{B09FD417-A3F0-489C-B6FF-CC7AA6B7989A}"/>
              </a:ext>
            </a:extLst>
          </p:cNvPr>
          <p:cNvSpPr txBox="1"/>
          <p:nvPr/>
        </p:nvSpPr>
        <p:spPr>
          <a:xfrm>
            <a:off x="5548707" y="3452813"/>
            <a:ext cx="2628899" cy="2381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2: Tweet from a Student at the Event</a:t>
            </a:r>
          </a:p>
        </p:txBody>
      </p:sp>
      <p:sp>
        <p:nvSpPr>
          <p:cNvPr id="9" name="Content Placeholder 5">
            <a:extLst>
              <a:ext uri="{FF2B5EF4-FFF2-40B4-BE49-F238E27FC236}">
                <a16:creationId xmlns:a16="http://schemas.microsoft.com/office/drawing/2014/main" id="{865AACCB-EB22-49E6-9541-9CB5789398D4}"/>
              </a:ext>
            </a:extLst>
          </p:cNvPr>
          <p:cNvSpPr txBox="1">
            <a:spLocks/>
          </p:cNvSpPr>
          <p:nvPr/>
        </p:nvSpPr>
        <p:spPr>
          <a:xfrm>
            <a:off x="723899" y="3914775"/>
            <a:ext cx="7989887" cy="2514600"/>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9-1-1 receives calls from students both inside and outside of the building reporting the explosion, fire, smoke, and injuries</a:t>
            </a:r>
          </a:p>
          <a:p>
            <a:r>
              <a:rPr lang="en-US" sz="2000" dirty="0"/>
              <a:t>Social media posts about the explosion begin trending, students flee campus</a:t>
            </a:r>
          </a:p>
          <a:p>
            <a:r>
              <a:rPr lang="en-US" sz="2000" dirty="0"/>
              <a:t>There are confirmed fatalities </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pic>
        <p:nvPicPr>
          <p:cNvPr id="13" name="Picture 12" descr="figure 2 depicts a tweet from a student at the event ">
            <a:extLst>
              <a:ext uri="{FF2B5EF4-FFF2-40B4-BE49-F238E27FC236}">
                <a16:creationId xmlns:a16="http://schemas.microsoft.com/office/drawing/2014/main" id="{949C19D8-925D-449B-8D71-C3F9FB899D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528" y="1384930"/>
            <a:ext cx="3701258" cy="1963108"/>
          </a:xfrm>
          <a:prstGeom prst="rect">
            <a:avLst/>
          </a:prstGeom>
          <a:noFill/>
          <a:ln>
            <a:noFill/>
          </a:ln>
        </p:spPr>
      </p:pic>
    </p:spTree>
    <p:extLst>
      <p:ext uri="{BB962C8B-B14F-4D97-AF65-F5344CB8AC3E}">
        <p14:creationId xmlns:p14="http://schemas.microsoft.com/office/powerpoint/2010/main" val="107348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295400"/>
            <a:ext cx="7886700" cy="4351338"/>
          </a:xfrm>
        </p:spPr>
        <p:txBody>
          <a:bodyPr/>
          <a:lstStyle/>
          <a:p>
            <a:pPr marL="0" indent="0">
              <a:buNone/>
            </a:pPr>
            <a:r>
              <a:rPr lang="en-US" b="1" dirty="0"/>
              <a:t>Operational Coordination</a:t>
            </a:r>
          </a:p>
          <a:p>
            <a:pPr marL="457200" lvl="0" indent="-457200">
              <a:spcBef>
                <a:spcPts val="300"/>
              </a:spcBef>
              <a:buFont typeface="+mj-lt"/>
              <a:buAutoNum type="arabicPeriod"/>
            </a:pPr>
            <a:r>
              <a:rPr lang="en-US" dirty="0"/>
              <a:t>What types of actions does your institution take to prepare for major events on campus? </a:t>
            </a:r>
          </a:p>
          <a:p>
            <a:pPr marL="457200" lvl="0" indent="-457200">
              <a:spcBef>
                <a:spcPts val="300"/>
              </a:spcBef>
              <a:buFont typeface="+mj-lt"/>
              <a:buAutoNum type="arabicPeriod"/>
            </a:pPr>
            <a:r>
              <a:rPr lang="en-US" dirty="0"/>
              <a:t>Following detonation, what additional plans, policies, and procedures would your institution use to coordinate your immediate response efforts? </a:t>
            </a:r>
          </a:p>
          <a:p>
            <a:pPr marL="457200" lvl="0" indent="-457200">
              <a:spcBef>
                <a:spcPts val="300"/>
              </a:spcBef>
              <a:buFont typeface="+mj-lt"/>
              <a:buAutoNum type="arabicPeriod"/>
            </a:pPr>
            <a:r>
              <a:rPr lang="en-US" dirty="0"/>
              <a:t>How would your institution establish a command structure to coordinate your immediate response efforts?</a:t>
            </a:r>
          </a:p>
          <a:p>
            <a:pPr marL="457200" lvl="0" indent="-457200">
              <a:spcBef>
                <a:spcPts val="300"/>
              </a:spcBef>
              <a:buFont typeface="+mj-lt"/>
              <a:buAutoNum type="arabicPeriod"/>
            </a:pPr>
            <a:r>
              <a:rPr lang="en-US" dirty="0"/>
              <a:t>What resource gaps could limit your institution’s ability to respond to an IED? </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IED Situation Manual and Facilitator Guide </a:t>
            </a:r>
            <a:r>
              <a:rPr lang="en-US" dirty="0"/>
              <a:t>so any changes made to this briefing will need to be aligned with those documents</a:t>
            </a:r>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spcBef>
                <a:spcPts val="300"/>
              </a:spcBef>
              <a:buFont typeface="+mj-lt"/>
              <a:buAutoNum type="arabicPeriod"/>
            </a:pPr>
            <a:r>
              <a:rPr lang="en-US" dirty="0"/>
              <a:t>What types of protective measures (e.g., metal detectors, barricades) would be implemented in advance of the speaking event?</a:t>
            </a:r>
          </a:p>
          <a:p>
            <a:pPr marL="457200" lvl="0" indent="-457200">
              <a:spcBef>
                <a:spcPts val="300"/>
              </a:spcBef>
              <a:buFont typeface="+mj-lt"/>
              <a:buAutoNum type="arabicPeriod"/>
            </a:pPr>
            <a:r>
              <a:rPr lang="en-US" dirty="0"/>
              <a:t>In terms of securing the scene following detonation, what are the immediate priorities? </a:t>
            </a:r>
          </a:p>
          <a:p>
            <a:pPr marL="457200" lvl="0" indent="-457200">
              <a:spcBef>
                <a:spcPts val="300"/>
              </a:spcBef>
              <a:buFont typeface="+mj-lt"/>
              <a:buAutoNum type="arabicPeriod"/>
            </a:pPr>
            <a:r>
              <a:rPr lang="en-US" dirty="0"/>
              <a:t>How are external law enforcement assets integrated with campus assets? </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Health and Social Services</a:t>
            </a:r>
          </a:p>
          <a:p>
            <a:pPr marL="457200" lvl="0" indent="-457200">
              <a:spcBef>
                <a:spcPts val="300"/>
              </a:spcBef>
              <a:buFont typeface="+mj-lt"/>
              <a:buAutoNum type="arabicPeriod"/>
            </a:pPr>
            <a:r>
              <a:rPr lang="en-US" dirty="0"/>
              <a:t>Are any health and social service resources pre-staged in advance of major events on campus (e.g., medical tents, first aid kits)? </a:t>
            </a:r>
          </a:p>
          <a:p>
            <a:pPr marL="457200" lvl="0" indent="-457200">
              <a:spcBef>
                <a:spcPts val="300"/>
              </a:spcBef>
              <a:buFont typeface="+mj-lt"/>
              <a:buAutoNum type="arabicPeriod"/>
            </a:pPr>
            <a:r>
              <a:rPr lang="en-US" dirty="0"/>
              <a:t>What are your institution’s immediate health and social services priorities (e.g., evacuation, shelter-in-place) following detonation?</a:t>
            </a:r>
          </a:p>
          <a:p>
            <a:pPr marL="457200" lvl="0" indent="-457200">
              <a:spcBef>
                <a:spcPts val="300"/>
              </a:spcBef>
              <a:buFont typeface="+mj-lt"/>
              <a:buAutoNum type="arabicPeriod"/>
            </a:pPr>
            <a:r>
              <a:rPr lang="en-US" dirty="0"/>
              <a:t>What stakeholders would you begin to coordinate with?</a:t>
            </a:r>
          </a:p>
          <a:p>
            <a:pPr marL="457200" lvl="0" indent="-457200">
              <a:spcBef>
                <a:spcPts val="300"/>
              </a:spcBef>
              <a:buFont typeface="+mj-lt"/>
              <a:buAutoNum type="arabicPeriod"/>
            </a:pPr>
            <a:r>
              <a:rPr lang="en-US" dirty="0"/>
              <a:t>What critical decisions might need to be made at this point?</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spcBef>
                <a:spcPts val="300"/>
              </a:spcBef>
              <a:buFont typeface="+mj-lt"/>
              <a:buAutoNum type="arabicPeriod"/>
            </a:pPr>
            <a:r>
              <a:rPr lang="en-US" dirty="0"/>
              <a:t>What communication strategies are in place to communicate with students, faculty, staff, and the public in advance of a major event on campus?</a:t>
            </a:r>
          </a:p>
          <a:p>
            <a:pPr marL="457200" lvl="0" indent="-457200">
              <a:spcBef>
                <a:spcPts val="300"/>
              </a:spcBef>
              <a:buFont typeface="+mj-lt"/>
              <a:buAutoNum type="arabicPeriod"/>
            </a:pPr>
            <a:r>
              <a:rPr lang="en-US" dirty="0"/>
              <a:t>How and when does your institution issue warnings, alerts, and other emergency messaging? </a:t>
            </a:r>
          </a:p>
          <a:p>
            <a:pPr marL="457200" lvl="0" indent="-457200">
              <a:spcBef>
                <a:spcPts val="300"/>
              </a:spcBef>
              <a:buFont typeface="+mj-lt"/>
              <a:buAutoNum type="arabicPeriod"/>
            </a:pPr>
            <a:r>
              <a:rPr lang="en-US" dirty="0"/>
              <a:t>What individual, office, or department coordinates and delivers your institution’s public messaging? </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23</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Continued Response</a:t>
            </a:r>
          </a:p>
        </p:txBody>
      </p:sp>
    </p:spTree>
    <p:extLst>
      <p:ext uri="{BB962C8B-B14F-4D97-AF65-F5344CB8AC3E}">
        <p14:creationId xmlns:p14="http://schemas.microsoft.com/office/powerpoint/2010/main" val="269425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25</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899" y="1295400"/>
            <a:ext cx="5334001" cy="4351338"/>
          </a:xfrm>
        </p:spPr>
        <p:txBody>
          <a:bodyPr/>
          <a:lstStyle/>
          <a:p>
            <a:pPr marL="0" indent="0">
              <a:buNone/>
            </a:pPr>
            <a:r>
              <a:rPr lang="en-US" b="1" dirty="0">
                <a:solidFill>
                  <a:schemeClr val="tx2"/>
                </a:solidFill>
              </a:rPr>
              <a:t>[Insert Date and Time]</a:t>
            </a:r>
          </a:p>
          <a:p>
            <a:r>
              <a:rPr lang="en-US" sz="2000" dirty="0"/>
              <a:t>First responders arrive on scene and begin rescue and triage operations</a:t>
            </a:r>
          </a:p>
          <a:p>
            <a:r>
              <a:rPr lang="en-US" sz="2000" dirty="0"/>
              <a:t>Police find an abandoned duffle bag on scene and request a bomb squad</a:t>
            </a:r>
          </a:p>
          <a:p>
            <a:r>
              <a:rPr lang="en-US" sz="2000" dirty="0"/>
              <a:t>Witnesses report seeing two suspects flee the scene immediately before the explosion </a:t>
            </a:r>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sp>
        <p:nvSpPr>
          <p:cNvPr id="9" name="Text Box 27">
            <a:extLst>
              <a:ext uri="{FF2B5EF4-FFF2-40B4-BE49-F238E27FC236}">
                <a16:creationId xmlns:a16="http://schemas.microsoft.com/office/drawing/2014/main" id="{FB2C7F05-E7DE-45B7-B89C-5A5CC001EE27}"/>
              </a:ext>
            </a:extLst>
          </p:cNvPr>
          <p:cNvSpPr txBox="1"/>
          <p:nvPr/>
        </p:nvSpPr>
        <p:spPr>
          <a:xfrm>
            <a:off x="5867400" y="3203575"/>
            <a:ext cx="3028919" cy="2381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3: Police Tape at the Scene of the Explosion</a:t>
            </a:r>
          </a:p>
        </p:txBody>
      </p:sp>
      <p:sp>
        <p:nvSpPr>
          <p:cNvPr id="10" name="Content Placeholder 5">
            <a:extLst>
              <a:ext uri="{FF2B5EF4-FFF2-40B4-BE49-F238E27FC236}">
                <a16:creationId xmlns:a16="http://schemas.microsoft.com/office/drawing/2014/main" id="{2EE90081-BB2C-4EB8-B135-6E2216893AD9}"/>
              </a:ext>
            </a:extLst>
          </p:cNvPr>
          <p:cNvSpPr txBox="1">
            <a:spLocks/>
          </p:cNvSpPr>
          <p:nvPr/>
        </p:nvSpPr>
        <p:spPr>
          <a:xfrm>
            <a:off x="723900" y="4010818"/>
            <a:ext cx="8191500" cy="2770982"/>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Media outlets have arrived on scene and start providing coverage of the events</a:t>
            </a:r>
          </a:p>
          <a:p>
            <a:r>
              <a:rPr lang="en-US" sz="2000" dirty="0"/>
              <a:t>Social media spreads conflicting information, causing worry and fear</a:t>
            </a:r>
          </a:p>
          <a:p>
            <a:r>
              <a:rPr lang="en-US" sz="2000" dirty="0"/>
              <a:t>Parents begin calling campus administration offices wanting to know if their children are safe</a:t>
            </a:r>
          </a:p>
          <a:p>
            <a:endParaRPr lang="en-US" sz="2000" dirty="0"/>
          </a:p>
          <a:p>
            <a:endParaRPr lang="en-US" sz="2000" dirty="0"/>
          </a:p>
          <a:p>
            <a:endParaRPr lang="en-US" sz="2000" dirty="0"/>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pic>
        <p:nvPicPr>
          <p:cNvPr id="11" name="Picture 10" descr="figure 3 depicts police tape at the scene of the explosion ">
            <a:extLst>
              <a:ext uri="{FF2B5EF4-FFF2-40B4-BE49-F238E27FC236}">
                <a16:creationId xmlns:a16="http://schemas.microsoft.com/office/drawing/2014/main" id="{4DC7444B-6A17-4F34-A4E8-FA61842DB5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522" y="1105217"/>
            <a:ext cx="3028920" cy="2018983"/>
          </a:xfrm>
          <a:prstGeom prst="rect">
            <a:avLst/>
          </a:prstGeom>
          <a:noFill/>
          <a:ln>
            <a:noFill/>
          </a:ln>
        </p:spPr>
      </p:pic>
    </p:spTree>
    <p:extLst>
      <p:ext uri="{BB962C8B-B14F-4D97-AF65-F5344CB8AC3E}">
        <p14:creationId xmlns:p14="http://schemas.microsoft.com/office/powerpoint/2010/main" val="62965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295400"/>
            <a:ext cx="7886700" cy="4351338"/>
          </a:xfrm>
        </p:spPr>
        <p:txBody>
          <a:bodyPr/>
          <a:lstStyle/>
          <a:p>
            <a:pPr marL="0" indent="0">
              <a:buNone/>
            </a:pPr>
            <a:r>
              <a:rPr lang="en-US" b="1" dirty="0"/>
              <a:t>Operational Coordination</a:t>
            </a:r>
          </a:p>
          <a:p>
            <a:pPr marL="457200" lvl="0" indent="-457200">
              <a:spcBef>
                <a:spcPts val="300"/>
              </a:spcBef>
              <a:buFont typeface="+mj-lt"/>
              <a:buAutoNum type="arabicPeriod"/>
            </a:pPr>
            <a:r>
              <a:rPr lang="en-US" sz="2000" dirty="0"/>
              <a:t>What new plans, policies, or procedures would be activated at this point to guide response efforts at this point, if any?</a:t>
            </a:r>
          </a:p>
          <a:p>
            <a:pPr marL="457200" lvl="0" indent="-457200">
              <a:spcBef>
                <a:spcPts val="300"/>
              </a:spcBef>
              <a:buFont typeface="+mj-lt"/>
              <a:buAutoNum type="arabicPeriod"/>
            </a:pPr>
            <a:r>
              <a:rPr lang="en-US" sz="2000" dirty="0"/>
              <a:t>How would your institution maintain an effective command structure to coordinate emergency response efforts?</a:t>
            </a:r>
          </a:p>
          <a:p>
            <a:pPr marL="457200" lvl="0" indent="-457200">
              <a:spcBef>
                <a:spcPts val="300"/>
              </a:spcBef>
              <a:buFont typeface="+mj-lt"/>
              <a:buAutoNum type="arabicPeriod"/>
            </a:pPr>
            <a:r>
              <a:rPr lang="en-US" sz="2000" dirty="0"/>
              <a:t>How do key decision-makers collect information to assess the extent of the situation, to include injuries and fatalities? </a:t>
            </a:r>
          </a:p>
          <a:p>
            <a:pPr marL="457200" lvl="0" indent="-457200">
              <a:spcBef>
                <a:spcPts val="300"/>
              </a:spcBef>
              <a:buFont typeface="+mj-lt"/>
              <a:buAutoNum type="arabicPeriod"/>
            </a:pPr>
            <a:r>
              <a:rPr lang="en-US" sz="2000" dirty="0"/>
              <a:t>What resources are currently available?</a:t>
            </a:r>
          </a:p>
          <a:p>
            <a:pPr marL="457200" lvl="0" indent="-457200">
              <a:spcBef>
                <a:spcPts val="300"/>
              </a:spcBef>
              <a:buFont typeface="+mj-lt"/>
              <a:buAutoNum type="arabicPeriod"/>
            </a:pPr>
            <a:r>
              <a:rPr lang="en-US" sz="2000" dirty="0"/>
              <a:t>Who are the key external stakeholders that would support response efforts?</a:t>
            </a:r>
          </a:p>
          <a:p>
            <a:pPr marL="457200" lvl="0" indent="-457200">
              <a:spcBef>
                <a:spcPts val="300"/>
              </a:spcBef>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398537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342900" lvl="0" indent="-342900">
              <a:spcBef>
                <a:spcPts val="300"/>
              </a:spcBef>
              <a:buFont typeface="+mj-lt"/>
              <a:buAutoNum type="arabicPeriod"/>
            </a:pPr>
            <a:r>
              <a:rPr lang="en-US" sz="1800" dirty="0"/>
              <a:t>What response plans and protocols would your institution activate at this point?</a:t>
            </a:r>
          </a:p>
          <a:p>
            <a:pPr marL="342900" lvl="0" indent="-342900">
              <a:spcBef>
                <a:spcPts val="300"/>
              </a:spcBef>
              <a:buFont typeface="+mj-lt"/>
              <a:buAutoNum type="arabicPeriod"/>
            </a:pPr>
            <a:r>
              <a:rPr lang="en-US" sz="1800" dirty="0"/>
              <a:t>Given the current situation, what strategies would be implemented to attempt to control and manage the scene? </a:t>
            </a:r>
          </a:p>
          <a:p>
            <a:pPr marL="342900" lvl="0" indent="-342900">
              <a:spcBef>
                <a:spcPts val="300"/>
              </a:spcBef>
              <a:buFont typeface="+mj-lt"/>
              <a:buAutoNum type="arabicPeriod"/>
            </a:pPr>
            <a:r>
              <a:rPr lang="en-US" sz="1800" dirty="0"/>
              <a:t>How would initial resource needs be prioritized in the event of a secondary attack? </a:t>
            </a:r>
          </a:p>
          <a:p>
            <a:pPr marL="342900" lvl="0" indent="-342900">
              <a:spcBef>
                <a:spcPts val="300"/>
              </a:spcBef>
              <a:buFont typeface="+mj-lt"/>
              <a:buAutoNum type="arabicPeriod"/>
            </a:pPr>
            <a:r>
              <a:rPr lang="en-US" sz="1800" dirty="0"/>
              <a:t>Do your campus security and law enforcement personnel have interoperable communications capabilities with external law enforcement personnel?</a:t>
            </a:r>
          </a:p>
          <a:p>
            <a:pPr marL="342900" lvl="0" indent="-342900">
              <a:spcBef>
                <a:spcPts val="300"/>
              </a:spcBef>
              <a:buFont typeface="+mj-lt"/>
              <a:buAutoNum type="arabicPeriod"/>
            </a:pPr>
            <a:r>
              <a:rPr lang="en-US" sz="1800" dirty="0"/>
              <a:t>What strategies are in place at your institution to track deployed assets and account for deployed personnel? </a:t>
            </a:r>
          </a:p>
          <a:p>
            <a:pPr marL="342900" lvl="0" indent="-342900">
              <a:spcBef>
                <a:spcPts val="300"/>
              </a:spcBef>
              <a:buFont typeface="+mj-lt"/>
              <a:buAutoNum type="arabicPeriod"/>
            </a:pPr>
            <a:r>
              <a:rPr lang="en-US" sz="1800" dirty="0"/>
              <a:t>What plans are in place to balance investigative efforts of an active crime scene with fatality management operations? </a:t>
            </a:r>
          </a:p>
          <a:p>
            <a:pPr marL="342900" lvl="0" indent="-342900">
              <a:spcBef>
                <a:spcPts val="300"/>
              </a:spcBef>
              <a:buFont typeface="+mj-lt"/>
              <a:buAutoNum type="arabicPeriod"/>
            </a:pPr>
            <a:r>
              <a:rPr lang="en-US" sz="18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151226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spcBef>
                <a:spcPts val="300"/>
              </a:spcBef>
              <a:buFont typeface="+mj-lt"/>
              <a:buAutoNum type="arabicPeriod"/>
            </a:pPr>
            <a:r>
              <a:rPr lang="en-US" dirty="0"/>
              <a:t>What potential mass care challenges does this type of incident pose for emergency managers and law enforcement response personnel? </a:t>
            </a:r>
          </a:p>
          <a:p>
            <a:pPr marL="457200" lvl="0" indent="-457200">
              <a:spcBef>
                <a:spcPts val="300"/>
              </a:spcBef>
              <a:buFont typeface="+mj-lt"/>
              <a:buAutoNum type="arabicPeriod"/>
            </a:pPr>
            <a:r>
              <a:rPr lang="en-US" dirty="0"/>
              <a:t>How would your institution address challenges of injured students both on-scene and those fleeing away from the scene?</a:t>
            </a:r>
          </a:p>
          <a:p>
            <a:pPr marL="457200" lvl="0" indent="-457200">
              <a:spcBef>
                <a:spcPts val="300"/>
              </a:spcBef>
              <a:buFont typeface="+mj-lt"/>
              <a:buAutoNum type="arabicPeriod"/>
            </a:pPr>
            <a:r>
              <a:rPr lang="en-US" dirty="0"/>
              <a:t>How will your institution account for students, faculty, staff, and campus guests in affected areas?</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3784788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spcBef>
                <a:spcPts val="300"/>
              </a:spcBef>
              <a:buFont typeface="+mj-lt"/>
              <a:buAutoNum type="arabicPeriod"/>
            </a:pPr>
            <a:r>
              <a:rPr lang="en-US" dirty="0"/>
              <a:t>How does your institution ensure consistent, coordinated public messaging throughout this phase of response operations?</a:t>
            </a:r>
          </a:p>
          <a:p>
            <a:pPr marL="457200" lvl="0" indent="-457200">
              <a:spcBef>
                <a:spcPts val="300"/>
              </a:spcBef>
              <a:buFont typeface="+mj-lt"/>
              <a:buAutoNum type="arabicPeriod"/>
            </a:pPr>
            <a:r>
              <a:rPr lang="en-US" dirty="0"/>
              <a:t>How does your institution ensure timely and accurate situational updates for internal stakeholders throughout the response period? </a:t>
            </a:r>
          </a:p>
          <a:p>
            <a:pPr marL="457200" lvl="0" indent="-457200">
              <a:spcBef>
                <a:spcPts val="300"/>
              </a:spcBef>
              <a:buFont typeface="+mj-lt"/>
              <a:buAutoNum type="arabicPeriod"/>
            </a:pPr>
            <a:r>
              <a:rPr lang="en-US" dirty="0"/>
              <a:t>How and when does your institution activate its crisis communications plan? </a:t>
            </a:r>
          </a:p>
          <a:p>
            <a:pPr marL="457200" lvl="0" indent="-457200">
              <a:spcBef>
                <a:spcPts val="300"/>
              </a:spcBef>
              <a:buFont typeface="+mj-lt"/>
              <a:buAutoNum type="arabicPeriod"/>
            </a:pPr>
            <a:r>
              <a:rPr lang="en-US" dirty="0"/>
              <a:t>How does your institution notify families, key stakeholders, and the public of fatalities or serious injuries? </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349976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 </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30</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31</a:t>
            </a:fld>
            <a:endParaRPr lang="en-US" altLang="en-US"/>
          </a:p>
        </p:txBody>
      </p:sp>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p:txBody>
          <a:bodyPr/>
          <a:lstStyle/>
          <a:p>
            <a:r>
              <a:rPr lang="en-US" dirty="0"/>
              <a:t>Module 3: Short-Term Recovery</a:t>
            </a:r>
          </a:p>
        </p:txBody>
      </p:sp>
    </p:spTree>
    <p:extLst>
      <p:ext uri="{BB962C8B-B14F-4D97-AF65-F5344CB8AC3E}">
        <p14:creationId xmlns:p14="http://schemas.microsoft.com/office/powerpoint/2010/main" val="39311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32</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152900" cy="4351338"/>
          </a:xfrm>
        </p:spPr>
        <p:txBody>
          <a:bodyPr/>
          <a:lstStyle/>
          <a:p>
            <a:pPr marL="0" indent="0">
              <a:buNone/>
            </a:pPr>
            <a:r>
              <a:rPr lang="en-US" b="1" dirty="0">
                <a:solidFill>
                  <a:schemeClr val="tx2"/>
                </a:solidFill>
              </a:rPr>
              <a:t>[Insert Date and Time]</a:t>
            </a:r>
          </a:p>
          <a:p>
            <a:r>
              <a:rPr lang="en-US" sz="1700" dirty="0"/>
              <a:t>Law enforcement personnel release a public statement that they have detained and are questioning two suspects</a:t>
            </a:r>
          </a:p>
          <a:p>
            <a:r>
              <a:rPr lang="en-US" sz="1700" dirty="0"/>
              <a:t>The abandoned duffle bag is cleared of all suspicion</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
        <p:nvSpPr>
          <p:cNvPr id="10" name="Text Box 27">
            <a:extLst>
              <a:ext uri="{FF2B5EF4-FFF2-40B4-BE49-F238E27FC236}">
                <a16:creationId xmlns:a16="http://schemas.microsoft.com/office/drawing/2014/main" id="{004C894B-8B32-4FA5-837D-9437BB637FAC}"/>
              </a:ext>
            </a:extLst>
          </p:cNvPr>
          <p:cNvSpPr txBox="1"/>
          <p:nvPr/>
        </p:nvSpPr>
        <p:spPr>
          <a:xfrm>
            <a:off x="5464465" y="3114675"/>
            <a:ext cx="2628899" cy="2381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4: Media Gather on Campus</a:t>
            </a:r>
          </a:p>
        </p:txBody>
      </p:sp>
      <p:sp>
        <p:nvSpPr>
          <p:cNvPr id="11" name="Content Placeholder 5">
            <a:extLst>
              <a:ext uri="{FF2B5EF4-FFF2-40B4-BE49-F238E27FC236}">
                <a16:creationId xmlns:a16="http://schemas.microsoft.com/office/drawing/2014/main" id="{E1224CFC-96B4-426D-B01A-BEBF0F1B29E1}"/>
              </a:ext>
            </a:extLst>
          </p:cNvPr>
          <p:cNvSpPr txBox="1">
            <a:spLocks/>
          </p:cNvSpPr>
          <p:nvPr/>
        </p:nvSpPr>
        <p:spPr>
          <a:xfrm>
            <a:off x="723900" y="3352800"/>
            <a:ext cx="7886700" cy="4351338"/>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Injured victims are transported to healthcare facilities and hospitals in the area, your institution is still compiling information on the number of wounded and how many patients are in each hospital</a:t>
            </a:r>
          </a:p>
          <a:p>
            <a:r>
              <a:rPr lang="en-US" sz="1700" dirty="0"/>
              <a:t>Your institution is starting fatality management operations for approximately </a:t>
            </a:r>
            <a:r>
              <a:rPr lang="en-US" sz="1700" dirty="0">
                <a:solidFill>
                  <a:srgbClr val="FF0000"/>
                </a:solidFill>
              </a:rPr>
              <a:t>[insert number] </a:t>
            </a:r>
            <a:r>
              <a:rPr lang="en-US" sz="1700" dirty="0"/>
              <a:t>fatalities</a:t>
            </a:r>
          </a:p>
          <a:p>
            <a:r>
              <a:rPr lang="en-US" sz="1700" dirty="0"/>
              <a:t>Local and national media have acquired cell phone footage of the explosion</a:t>
            </a:r>
          </a:p>
          <a:p>
            <a:r>
              <a:rPr lang="en-US" sz="1700" dirty="0"/>
              <a:t>Worried parents continue to call your institution, some have reached out to the media commenting that your institution could have done more to prevent the attack</a:t>
            </a:r>
          </a:p>
          <a:p>
            <a:endParaRPr lang="en-US" sz="2000" dirty="0"/>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pic>
        <p:nvPicPr>
          <p:cNvPr id="12" name="Picture 11" descr="figure 4 depicts media gathering on campus ">
            <a:extLst>
              <a:ext uri="{FF2B5EF4-FFF2-40B4-BE49-F238E27FC236}">
                <a16:creationId xmlns:a16="http://schemas.microsoft.com/office/drawing/2014/main" id="{EA308268-40DE-4041-99D4-1AB6AF6F94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216833"/>
            <a:ext cx="2743200" cy="1821642"/>
          </a:xfrm>
          <a:prstGeom prst="rect">
            <a:avLst/>
          </a:prstGeom>
          <a:noFill/>
          <a:ln>
            <a:noFill/>
          </a:ln>
        </p:spPr>
      </p:pic>
    </p:spTree>
    <p:extLst>
      <p:ext uri="{BB962C8B-B14F-4D97-AF65-F5344CB8AC3E}">
        <p14:creationId xmlns:p14="http://schemas.microsoft.com/office/powerpoint/2010/main" val="832709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33</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spcBef>
                <a:spcPts val="300"/>
              </a:spcBef>
              <a:buFont typeface="+mj-lt"/>
              <a:buAutoNum type="arabicPeriod"/>
            </a:pPr>
            <a:r>
              <a:rPr lang="en-US" dirty="0"/>
              <a:t>How does your institution coordinate the transition from response to short-term recovery efforts?</a:t>
            </a:r>
          </a:p>
          <a:p>
            <a:pPr marL="457200" lvl="0" indent="-457200">
              <a:spcBef>
                <a:spcPts val="300"/>
              </a:spcBef>
              <a:buFont typeface="+mj-lt"/>
              <a:buAutoNum type="arabicPeriod"/>
            </a:pPr>
            <a:r>
              <a:rPr lang="en-US" dirty="0"/>
              <a:t>What plans, policies, and procedures guide your institution’s recovery process?</a:t>
            </a:r>
          </a:p>
          <a:p>
            <a:pPr marL="457200" lvl="0" indent="-457200">
              <a:spcBef>
                <a:spcPts val="300"/>
              </a:spcBef>
              <a:buFont typeface="+mj-lt"/>
              <a:buAutoNum type="arabicPeriod"/>
            </a:pPr>
            <a:r>
              <a:rPr lang="en-US" dirty="0"/>
              <a:t>What resource gaps could limit your institution’s ability to meet these priorities?</a:t>
            </a:r>
          </a:p>
          <a:p>
            <a:pPr marL="457200" lvl="0" indent="-457200">
              <a:spcBef>
                <a:spcPts val="300"/>
              </a:spcBef>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Tree>
    <p:extLst>
      <p:ext uri="{BB962C8B-B14F-4D97-AF65-F5344CB8AC3E}">
        <p14:creationId xmlns:p14="http://schemas.microsoft.com/office/powerpoint/2010/main" val="3479389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spcBef>
                <a:spcPts val="300"/>
              </a:spcBef>
              <a:buFont typeface="+mj-lt"/>
              <a:buAutoNum type="arabicPeriod"/>
            </a:pPr>
            <a:r>
              <a:rPr lang="en-US" dirty="0"/>
              <a:t>What plans or procedures are in place to manage and secure the scene following the incident? </a:t>
            </a:r>
          </a:p>
          <a:p>
            <a:pPr marL="457200" lvl="0" indent="-457200">
              <a:spcBef>
                <a:spcPts val="300"/>
              </a:spcBef>
              <a:buFont typeface="+mj-lt"/>
              <a:buAutoNum type="arabicPeriod"/>
            </a:pPr>
            <a:r>
              <a:rPr lang="en-US" dirty="0"/>
              <a:t>What additional stakeholders would be engaged to assist with these efforts?</a:t>
            </a:r>
          </a:p>
          <a:p>
            <a:pPr marL="457200" lvl="0" indent="-457200">
              <a:spcBef>
                <a:spcPts val="300"/>
              </a:spcBef>
              <a:buFont typeface="+mj-lt"/>
              <a:buAutoNum type="arabicPeriod"/>
            </a:pPr>
            <a:r>
              <a:rPr lang="en-US" dirty="0"/>
              <a:t>What plans are in place for managing the presence of media and families on-site? </a:t>
            </a:r>
          </a:p>
          <a:p>
            <a:pPr marL="457200" lvl="0" indent="-457200">
              <a:spcBef>
                <a:spcPts val="300"/>
              </a:spcBef>
              <a:buFont typeface="+mj-lt"/>
              <a:buAutoNum type="arabicPeriod"/>
            </a:pPr>
            <a:r>
              <a:rPr lang="en-US" dirty="0">
                <a:solidFill>
                  <a:srgbClr val="FF0000"/>
                </a:solidFill>
              </a:rPr>
              <a:t> [Insert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Tree>
    <p:extLst>
      <p:ext uri="{BB962C8B-B14F-4D97-AF65-F5344CB8AC3E}">
        <p14:creationId xmlns:p14="http://schemas.microsoft.com/office/powerpoint/2010/main" val="26830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&amp; Health and Social Services</a:t>
            </a:r>
          </a:p>
          <a:p>
            <a:pPr marL="457200" lvl="0" indent="-457200">
              <a:buFont typeface="+mj-lt"/>
              <a:buAutoNum type="arabicPeriod"/>
            </a:pPr>
            <a:r>
              <a:rPr lang="en-US" dirty="0"/>
              <a:t>What are your institution’s mass care and health and social services priorities transitioning into the recovery process?</a:t>
            </a:r>
          </a:p>
          <a:p>
            <a:pPr marL="457200" lvl="0" indent="-457200">
              <a:buFont typeface="+mj-lt"/>
              <a:buAutoNum type="arabicPeriod"/>
            </a:pPr>
            <a:r>
              <a:rPr lang="en-US" dirty="0"/>
              <a:t>How does your institution coordinate, support, and track injuries and fatalities across the campus community? </a:t>
            </a:r>
          </a:p>
          <a:p>
            <a:pPr marL="457200" lvl="0" indent="-457200">
              <a:buFont typeface="+mj-lt"/>
              <a:buAutoNum type="arabicPeriod"/>
            </a:pPr>
            <a:r>
              <a:rPr lang="en-US" dirty="0"/>
              <a:t>What plans or policies are in place to support affected populations?</a:t>
            </a:r>
          </a:p>
          <a:p>
            <a:pPr marL="457200" lvl="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Tree>
    <p:extLst>
      <p:ext uri="{BB962C8B-B14F-4D97-AF65-F5344CB8AC3E}">
        <p14:creationId xmlns:p14="http://schemas.microsoft.com/office/powerpoint/2010/main" val="53721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 </a:t>
            </a:r>
          </a:p>
          <a:p>
            <a:pPr marL="457200" lvl="0" indent="-457200">
              <a:buFont typeface="+mj-lt"/>
              <a:buAutoNum type="arabicPeriod"/>
            </a:pPr>
            <a:r>
              <a:rPr lang="en-US" dirty="0"/>
              <a:t>How does your institution ensure consistent, coordinated public messaging throughout the recovery period?</a:t>
            </a:r>
          </a:p>
          <a:p>
            <a:pPr marL="457200" lvl="0" indent="-457200">
              <a:buFont typeface="+mj-lt"/>
              <a:buAutoNum type="arabicPeriod"/>
            </a:pPr>
            <a:r>
              <a:rPr lang="en-US" dirty="0"/>
              <a:t>How does your institution provide internal stakeholders with timely updates concerning recovery efforts? </a:t>
            </a:r>
          </a:p>
          <a:p>
            <a:pPr marL="457200" lvl="0" indent="-457200">
              <a:buFont typeface="+mj-lt"/>
              <a:buAutoNum type="arabicPeriod"/>
            </a:pPr>
            <a:r>
              <a:rPr lang="en-US" dirty="0"/>
              <a:t>Who is responsible for monitoring and managing inquiries from affected students, parents, faculty, staff, and alumni?</a:t>
            </a:r>
          </a:p>
          <a:p>
            <a:pPr marL="457200" lvl="0" indent="-457200">
              <a:buFont typeface="+mj-lt"/>
              <a:buAutoNum type="arabicPeriod"/>
            </a:pPr>
            <a:r>
              <a:rPr lang="en-US" dirty="0"/>
              <a:t>How would you maintain overall brand reputation for an incident involving an IED incident?</a:t>
            </a:r>
          </a:p>
          <a:p>
            <a:pPr marL="457200" lvl="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Tree>
    <p:extLst>
      <p:ext uri="{BB962C8B-B14F-4D97-AF65-F5344CB8AC3E}">
        <p14:creationId xmlns:p14="http://schemas.microsoft.com/office/powerpoint/2010/main" val="2822225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37</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38</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40</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877437"/>
          </a:xfrm>
          <a:prstGeom prst="rect">
            <a:avLst/>
          </a:prstGeom>
          <a:noFill/>
        </p:spPr>
        <p:txBody>
          <a:bodyPr wrap="square" rtlCol="0">
            <a:spAutoFit/>
          </a:bodyPr>
          <a:lstStyle/>
          <a:p>
            <a:pPr>
              <a:spcBef>
                <a:spcPts val="1200"/>
              </a:spcBef>
              <a:spcAft>
                <a:spcPts val="1200"/>
              </a:spcAft>
            </a:pPr>
            <a:r>
              <a:rPr lang="en-US" sz="2600" b="1" dirty="0">
                <a:latin typeface="+mj-lt"/>
              </a:rPr>
              <a:t>Improvised Explosive Device (IED) Tabletop Exercise </a:t>
            </a:r>
          </a:p>
          <a:p>
            <a:pPr>
              <a:spcBef>
                <a:spcPts val="1200"/>
              </a:spcBef>
              <a:spcAft>
                <a:spcPts val="1200"/>
              </a:spcAft>
            </a:pPr>
            <a:r>
              <a:rPr lang="en-US" sz="26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29221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Initial Response, Break, Module 2: Continued Response, Break, Module 3: Short-Term Recovery, Exercise Hot Wash, Closing Remark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681508376"/>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Initial Response</a:t>
                      </a:r>
                      <a:endParaRPr lang="en-US" dirty="0">
                        <a:solidFill>
                          <a:srgbClr val="000000"/>
                        </a:solidFill>
                        <a:highlight>
                          <a:srgbClr val="FFFF00"/>
                        </a:highlight>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28377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Response</a:t>
                      </a:r>
                      <a:endParaRPr lang="en-US" sz="1800" kern="1200" noProof="0" dirty="0">
                        <a:solidFill>
                          <a:srgbClr val="000000"/>
                        </a:solidFill>
                        <a:highlight>
                          <a:srgbClr val="FFFF00"/>
                        </a:highlight>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endParaRPr lang="en-US" sz="1800" kern="1200" noProof="0" dirty="0">
                        <a:solidFill>
                          <a:srgbClr val="000000"/>
                        </a:solidFill>
                        <a:highlight>
                          <a:srgbClr val="FFFF00"/>
                        </a:highlight>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an Improvised Explosive Device (IED) attack. </a:t>
            </a:r>
            <a:endParaRPr lang="en-US" dirty="0">
              <a:highlight>
                <a:srgbClr val="FFFF00"/>
              </a:highlight>
            </a:endParaRP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724400"/>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initial response operations immediately after an IED attack</a:t>
            </a:r>
            <a:endParaRPr lang="en-US" dirty="0">
              <a:solidFill>
                <a:srgbClr val="000000"/>
              </a:solidFill>
              <a:highlight>
                <a:srgbClr val="FFFF00"/>
              </a:highlight>
            </a:endParaRP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operations after an IED detonation</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efforts in the hours after an IED attack</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CGPROJECT-1159893215-662</_dlc_DocId>
    <_dlc_DocIdUrl xmlns="e3c597a9-c3b6-49bf-afce-075b0a87068d">
      <Url>https://cadmus.sharepoint.com/sites/projects/2495/_layouts/15/DocIdRedir.aspx?ID=CGPROJECT-1159893215-662</Url>
      <Description>CGPROJECT-1159893215-662</Description>
    </_dlc_DocIdUrl>
  </documentManagement>
</p:propertie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GF2aW5lc2hhPC9Vc2VyTmFtZT48RGF0ZVRpbWU+MTAvMTcvMjAxOCAxOjQ2OjUwIEFNPC9EYXRlVGltZT48TGFiZWxTdHJpbmc+VW5yZXN0cmljdGVkPC9MYWJlbFN0cmluZz48L2l0ZW0+PC9sYWJlbEhpc3Rvcnk+</Value>
</WrappedLabelHistor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5" ma:contentTypeDescription="Create a new document." ma:contentTypeScope="" ma:versionID="bf3588c58e30aa91fa664abeeaf1e4c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44b5e3876771f04620641091c14b8390"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4329A93E-EABC-433E-B402-5A03958DB20F}">
  <ds:schemaRefs>
    <ds:schemaRef ds:uri="http://purl.org/dc/dcmitype/"/>
    <ds:schemaRef ds:uri="http://www.w3.org/XML/1998/namespace"/>
    <ds:schemaRef ds:uri="http://schemas.microsoft.com/office/2006/documentManagement/types"/>
    <ds:schemaRef ds:uri="http://purl.org/dc/elements/1.1/"/>
    <ds:schemaRef ds:uri="http://purl.org/dc/terms/"/>
    <ds:schemaRef ds:uri="0593e740-68c4-44c0-a756-34a7f4774939"/>
    <ds:schemaRef ds:uri="http://schemas.microsoft.com/office/2006/metadata/properties"/>
    <ds:schemaRef ds:uri="http://schemas.microsoft.com/office/infopath/2007/PartnerControls"/>
    <ds:schemaRef ds:uri="http://schemas.openxmlformats.org/package/2006/metadata/core-properties"/>
    <ds:schemaRef ds:uri="e3c597a9-c3b6-49bf-afce-075b0a87068d"/>
  </ds:schemaRefs>
</ds:datastoreItem>
</file>

<file path=customXml/itemProps2.xml><?xml version="1.0" encoding="utf-8"?>
<ds:datastoreItem xmlns:ds="http://schemas.openxmlformats.org/officeDocument/2006/customXml" ds:itemID="{373ECD30-CDB6-43BD-A4A2-18B9E970AEE4}">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5EF9865F-69B3-4A1A-ADDC-D3B942CD634D}">
  <ds:schemaRefs>
    <ds:schemaRef ds:uri="http://schemas.microsoft.com/sharepoint/events"/>
  </ds:schemaRefs>
</ds:datastoreItem>
</file>

<file path=customXml/itemProps4.xml><?xml version="1.0" encoding="utf-8"?>
<ds:datastoreItem xmlns:ds="http://schemas.openxmlformats.org/officeDocument/2006/customXml" ds:itemID="{69812B02-0FEE-49A6-898D-48C46405A1D1}">
  <ds:schemaRefs>
    <ds:schemaRef ds:uri="http://schemas.microsoft.com/sharepoint/v3/contenttype/forms"/>
  </ds:schemaRefs>
</ds:datastoreItem>
</file>

<file path=customXml/itemProps5.xml><?xml version="1.0" encoding="utf-8"?>
<ds:datastoreItem xmlns:ds="http://schemas.openxmlformats.org/officeDocument/2006/customXml" ds:itemID="{CB146027-6C6F-4B4F-BC25-1C20A1FC9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44CAE3CD-73F1-4482-9B58-4E792A0493F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2530</Words>
  <Application>Microsoft Office PowerPoint</Application>
  <PresentationFormat>On-screen Show (4:3)</PresentationFormat>
  <Paragraphs>338</Paragraphs>
  <Slides>42</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Times</vt:lpstr>
      <vt:lpstr>Times New Roman</vt:lpstr>
      <vt:lpstr>Wingdings</vt:lpstr>
      <vt:lpstr>Custom Design</vt:lpstr>
      <vt:lpstr>DHS_Template</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 </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Discussion Questions (1/4)</vt:lpstr>
      <vt:lpstr>Module 3: Discussion Questions (2/4)</vt:lpstr>
      <vt:lpstr>Module 3: Discussion Questions (3/4)</vt:lpstr>
      <vt:lpstr>Module 3: Discussion Questions (4/4)</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2018-06-01T14:15:31Z</dcterms:created>
  <dcterms:modified xsi:type="dcterms:W3CDTF">2019-02-07T22:38:49Z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b27213fc-1f53-4fd3-a6e0-c187964324c1</vt:lpwstr>
  </property>
  <property fmtid="{D5CDD505-2E9C-101B-9397-08002B2CF9AE}" pid="4" name="docIndexRef">
    <vt:lpwstr>a46b5ab0-8ef0-4655-ade7-9b77465eb399</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Saver">
    <vt:lpwstr>OTqy6eCOAKNLJURFiUbVBKjMo0CUia4p</vt:lpwstr>
  </property>
  <property fmtid="{D5CDD505-2E9C-101B-9397-08002B2CF9AE}" pid="9" name="bjLabelHistoryID">
    <vt:lpwstr>{373ECD30-CDB6-43BD-A4A2-18B9E970AEE4}</vt:lpwstr>
  </property>
</Properties>
</file>