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57" r:id="rId7"/>
    <p:sldMasterId id="2147483758" r:id="rId8"/>
  </p:sldMasterIdLst>
  <p:notesMasterIdLst>
    <p:notesMasterId r:id="rId53"/>
  </p:notesMasterIdLst>
  <p:handoutMasterIdLst>
    <p:handoutMasterId r:id="rId54"/>
  </p:handoutMasterIdLst>
  <p:sldIdLst>
    <p:sldId id="455" r:id="rId9"/>
    <p:sldId id="444" r:id="rId10"/>
    <p:sldId id="429" r:id="rId11"/>
    <p:sldId id="385" r:id="rId12"/>
    <p:sldId id="430" r:id="rId13"/>
    <p:sldId id="431" r:id="rId14"/>
    <p:sldId id="386" r:id="rId15"/>
    <p:sldId id="387" r:id="rId16"/>
    <p:sldId id="445" r:id="rId17"/>
    <p:sldId id="432" r:id="rId18"/>
    <p:sldId id="388" r:id="rId19"/>
    <p:sldId id="391" r:id="rId20"/>
    <p:sldId id="389" r:id="rId21"/>
    <p:sldId id="392" r:id="rId22"/>
    <p:sldId id="433" r:id="rId23"/>
    <p:sldId id="434" r:id="rId24"/>
    <p:sldId id="398" r:id="rId25"/>
    <p:sldId id="462" r:id="rId26"/>
    <p:sldId id="399" r:id="rId27"/>
    <p:sldId id="403" r:id="rId28"/>
    <p:sldId id="404" r:id="rId29"/>
    <p:sldId id="405" r:id="rId30"/>
    <p:sldId id="435" r:id="rId31"/>
    <p:sldId id="436" r:id="rId32"/>
    <p:sldId id="408" r:id="rId33"/>
    <p:sldId id="463" r:id="rId34"/>
    <p:sldId id="411" r:id="rId35"/>
    <p:sldId id="412" r:id="rId36"/>
    <p:sldId id="413" r:id="rId37"/>
    <p:sldId id="414" r:id="rId38"/>
    <p:sldId id="464" r:id="rId39"/>
    <p:sldId id="465" r:id="rId40"/>
    <p:sldId id="466" r:id="rId41"/>
    <p:sldId id="467" r:id="rId42"/>
    <p:sldId id="468" r:id="rId43"/>
    <p:sldId id="469" r:id="rId44"/>
    <p:sldId id="470" r:id="rId45"/>
    <p:sldId id="437" r:id="rId46"/>
    <p:sldId id="439" r:id="rId47"/>
    <p:sldId id="441" r:id="rId48"/>
    <p:sldId id="401" r:id="rId49"/>
    <p:sldId id="440" r:id="rId50"/>
    <p:sldId id="442" r:id="rId51"/>
    <p:sldId id="458" r:id="rId52"/>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D"/>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94" autoAdjust="0"/>
    <p:restoredTop sz="93957" autoAdjust="0"/>
  </p:normalViewPr>
  <p:slideViewPr>
    <p:cSldViewPr>
      <p:cViewPr varScale="1">
        <p:scale>
          <a:sx n="104" d="100"/>
          <a:sy n="104" d="100"/>
        </p:scale>
        <p:origin x="18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78"/>
    </p:cViewPr>
  </p:sorterViewPr>
  <p:notesViewPr>
    <p:cSldViewPr>
      <p:cViewPr varScale="1">
        <p:scale>
          <a:sx n="55" d="100"/>
          <a:sy n="55" d="100"/>
        </p:scale>
        <p:origin x="286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2.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a:t>
            </a:fld>
            <a:endParaRPr lang="en-US" altLang="en-US"/>
          </a:p>
        </p:txBody>
      </p:sp>
    </p:spTree>
    <p:extLst>
      <p:ext uri="{BB962C8B-B14F-4D97-AF65-F5344CB8AC3E}">
        <p14:creationId xmlns:p14="http://schemas.microsoft.com/office/powerpoint/2010/main" val="355918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180677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427514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2408454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1906334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337626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3598948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3811831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2175055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1556965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a:p>
        </p:txBody>
      </p:sp>
    </p:spTree>
    <p:extLst>
      <p:ext uri="{BB962C8B-B14F-4D97-AF65-F5344CB8AC3E}">
        <p14:creationId xmlns:p14="http://schemas.microsoft.com/office/powerpoint/2010/main" val="282887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FEMA Logo" title="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40452" y="6086405"/>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Office of Academic Engagement Logo" title="Office of Academic Engagement Logo">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 id="2147483756" r:id="rId6"/>
    <p:sldLayoutId id="2147483766" r:id="rId7"/>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Hazardous Material Spill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050924"/>
            <a:ext cx="7886700" cy="4816475"/>
          </a:xfrm>
        </p:spPr>
        <p:txBody>
          <a:bodyPr/>
          <a:lstStyle/>
          <a:p>
            <a:pPr marL="457200" lvl="0" indent="-457200">
              <a:spcBef>
                <a:spcPts val="0"/>
              </a:spcBef>
              <a:buFont typeface="+mj-lt"/>
              <a:buAutoNum type="arabicPeriod"/>
            </a:pPr>
            <a:r>
              <a:rPr lang="en-US" sz="1800" b="1" dirty="0"/>
              <a:t>Operational Coordination: </a:t>
            </a:r>
            <a:r>
              <a:rPr lang="en-US" sz="1800" dirty="0"/>
              <a:t>Assess the ability to establish an effective command structure that integrates all critical stakeholders to ensure campus and community resources are used efficiently to respond to and recover from a hazardous material incident</a:t>
            </a:r>
          </a:p>
          <a:p>
            <a:pPr marL="457200" lvl="0" indent="-457200">
              <a:spcBef>
                <a:spcPts val="0"/>
              </a:spcBef>
              <a:buFont typeface="+mj-lt"/>
              <a:buAutoNum type="arabicPeriod"/>
            </a:pPr>
            <a:r>
              <a:rPr lang="en-US" sz="1800" b="1" dirty="0"/>
              <a:t>Mass Care Services: </a:t>
            </a:r>
            <a:r>
              <a:rPr lang="en-US" sz="1800" dirty="0"/>
              <a:t>Examine the ability to provide life-sustaining and human services to affected populations at your institution to include hydration, feeding, sheltering, temporary housing, evacuee support, and distribution of emergency supplies in the aftermath of a hazardous material incident</a:t>
            </a:r>
          </a:p>
          <a:p>
            <a:pPr marL="457200" lvl="0" indent="-457200">
              <a:spcBef>
                <a:spcPts val="0"/>
              </a:spcBef>
              <a:buFont typeface="+mj-lt"/>
              <a:buAutoNum type="arabicPeriod"/>
            </a:pPr>
            <a:r>
              <a:rPr lang="en-US" sz="1800" b="1" dirty="0"/>
              <a:t>Public Health, Healthcare, and Emergency Medical Services: </a:t>
            </a:r>
            <a:r>
              <a:rPr lang="en-US" sz="1800" dirty="0"/>
              <a:t>Assess the ability to coordinate with emergency services personnel to provide lifesaving medical treatment and targeted public health, medical, and behavioral health support to all affected populations on and around campus following a hazardous material incident</a:t>
            </a:r>
          </a:p>
          <a:p>
            <a:pPr marL="457200" lvl="0" indent="-457200">
              <a:spcBef>
                <a:spcPts val="0"/>
              </a:spcBef>
              <a:buFont typeface="+mj-lt"/>
              <a:buAutoNum type="arabicPeriod"/>
            </a:pPr>
            <a:r>
              <a:rPr lang="en-US" sz="1800" b="1" dirty="0"/>
              <a:t>Public Information and Warning: </a:t>
            </a:r>
            <a:r>
              <a:rPr lang="en-US" sz="1800" dirty="0"/>
              <a:t>Assess the ability to deliver coordinated, actionable, and timely information to critical partners and stakeholders when faced with a hazardous material incident</a:t>
            </a:r>
            <a:endParaRPr lang="en-US" sz="1200" dirty="0">
              <a:solidFill>
                <a:srgbClr val="000000"/>
              </a:solidFill>
            </a:endParaRPr>
          </a:p>
        </p:txBody>
      </p:sp>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FF0000"/>
                </a:solidFill>
              </a:rPr>
              <a:t>[Insert any additional assumptions or artificialities that may be relevant to the exercise]</a:t>
            </a:r>
          </a:p>
        </p:txBody>
      </p:sp>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a:t>
            </a:r>
            <a:r>
              <a:rPr lang="en-US" dirty="0"/>
              <a:t>Response </a:t>
            </a:r>
            <a:endParaRPr lang="en-US" dirty="0">
              <a:highlight>
                <a:srgbClr val="FFFF00"/>
              </a:highlight>
            </a:endParaRPr>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914900" cy="2971800"/>
          </a:xfrm>
        </p:spPr>
        <p:txBody>
          <a:bodyPr/>
          <a:lstStyle/>
          <a:p>
            <a:pPr marL="0" indent="0">
              <a:buNone/>
            </a:pPr>
            <a:r>
              <a:rPr lang="en-US" b="1" dirty="0">
                <a:solidFill>
                  <a:schemeClr val="tx2"/>
                </a:solidFill>
              </a:rPr>
              <a:t>[Insert Date and Time]</a:t>
            </a:r>
          </a:p>
          <a:p>
            <a:r>
              <a:rPr lang="en-US" sz="2000" dirty="0"/>
              <a:t>It is the end of the spring semester and many students faculty, and staff members are spending time outside</a:t>
            </a:r>
          </a:p>
          <a:p>
            <a:r>
              <a:rPr lang="en-US" sz="2000" dirty="0"/>
              <a:t>Consequently, a large percentage of the campus community is outside when a major train collision occurs in the area, causing a tanker car carrying dangerous chemicals to rupture</a:t>
            </a:r>
          </a:p>
          <a:p>
            <a:r>
              <a:rPr lang="en-US" sz="2000" dirty="0"/>
              <a:t>A gas cloud begins to move throughout the area surrounding your institution</a:t>
            </a: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a:t>
            </a:r>
          </a:p>
        </p:txBody>
      </p:sp>
      <p:grpSp>
        <p:nvGrpSpPr>
          <p:cNvPr id="4" name="Group 3" descr="Figure 1 depicts train tracks ">
            <a:extLst>
              <a:ext uri="{FF2B5EF4-FFF2-40B4-BE49-F238E27FC236}">
                <a16:creationId xmlns:a16="http://schemas.microsoft.com/office/drawing/2014/main" id="{100DE4DD-6EEE-4E08-B3CA-60FEC80782F6}"/>
              </a:ext>
            </a:extLst>
          </p:cNvPr>
          <p:cNvGrpSpPr/>
          <p:nvPr/>
        </p:nvGrpSpPr>
        <p:grpSpPr>
          <a:xfrm>
            <a:off x="5948070" y="2057400"/>
            <a:ext cx="2472799" cy="1924373"/>
            <a:chOff x="6103016" y="1790700"/>
            <a:chExt cx="2472799" cy="1924373"/>
          </a:xfrm>
        </p:grpSpPr>
        <p:sp>
          <p:nvSpPr>
            <p:cNvPr id="11" name="Text Box 27">
              <a:extLst>
                <a:ext uri="{FF2B5EF4-FFF2-40B4-BE49-F238E27FC236}">
                  <a16:creationId xmlns:a16="http://schemas.microsoft.com/office/drawing/2014/main" id="{B09FD417-A3F0-489C-B6FF-CC7AA6B7989A}"/>
                </a:ext>
              </a:extLst>
            </p:cNvPr>
            <p:cNvSpPr txBox="1"/>
            <p:nvPr/>
          </p:nvSpPr>
          <p:spPr>
            <a:xfrm>
              <a:off x="6324600" y="3505200"/>
              <a:ext cx="2210154" cy="20987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#1: Train Tracks</a:t>
              </a:r>
            </a:p>
          </p:txBody>
        </p:sp>
        <p:pic>
          <p:nvPicPr>
            <p:cNvPr id="13" name="Picture 12" descr="Railway Tracks, Railway, Railroad Tracks, Track">
              <a:extLst>
                <a:ext uri="{FF2B5EF4-FFF2-40B4-BE49-F238E27FC236}">
                  <a16:creationId xmlns:a16="http://schemas.microsoft.com/office/drawing/2014/main" id="{580C829D-FF75-4F10-A4F0-5FC5E70636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016" y="1790700"/>
              <a:ext cx="2472799" cy="1638300"/>
            </a:xfrm>
            <a:prstGeom prst="rect">
              <a:avLst/>
            </a:prstGeom>
            <a:noFill/>
            <a:ln>
              <a:noFill/>
            </a:ln>
          </p:spPr>
        </p:pic>
      </p:grpSp>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2590800"/>
          </a:xfrm>
        </p:spPr>
        <p:txBody>
          <a:bodyPr/>
          <a:lstStyle/>
          <a:p>
            <a:pPr marL="0" indent="0">
              <a:buNone/>
            </a:pPr>
            <a:r>
              <a:rPr lang="en-US" sz="2000" b="1" dirty="0">
                <a:solidFill>
                  <a:schemeClr val="tx2"/>
                </a:solidFill>
              </a:rPr>
              <a:t>[Insert Date and Time]</a:t>
            </a:r>
          </a:p>
          <a:p>
            <a:r>
              <a:rPr lang="en-US" sz="1800" dirty="0"/>
              <a:t>Local 9-1-1 call centers receive a swarm of calls from panicked individuals regarding the gas cloud</a:t>
            </a:r>
          </a:p>
          <a:p>
            <a:r>
              <a:rPr lang="en-US" sz="1800" dirty="0"/>
              <a:t>Your institution begins to receive calls from concerned students, faculty, and staff in the area</a:t>
            </a:r>
          </a:p>
          <a:p>
            <a:r>
              <a:rPr lang="en-US" sz="1800" dirty="0"/>
              <a:t>Your health center begins to receive multiple complaints from individuals reporting headaches, dizziness, uncontrollable coughing, and difficulty breathing </a:t>
            </a:r>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1: Scenario Overview (cont.) </a:t>
            </a:r>
          </a:p>
        </p:txBody>
      </p:sp>
      <p:sp>
        <p:nvSpPr>
          <p:cNvPr id="9" name="Content Placeholder 5">
            <a:extLst>
              <a:ext uri="{FF2B5EF4-FFF2-40B4-BE49-F238E27FC236}">
                <a16:creationId xmlns:a16="http://schemas.microsoft.com/office/drawing/2014/main" id="{9CF7A783-04B0-49C5-A83B-E04BAC5A47E8}"/>
              </a:ext>
            </a:extLst>
          </p:cNvPr>
          <p:cNvSpPr txBox="1">
            <a:spLocks/>
          </p:cNvSpPr>
          <p:nvPr/>
        </p:nvSpPr>
        <p:spPr>
          <a:xfrm>
            <a:off x="723900" y="3891696"/>
            <a:ext cx="7886700" cy="2590800"/>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b="1" dirty="0">
                <a:solidFill>
                  <a:schemeClr val="tx2"/>
                </a:solidFill>
              </a:rPr>
              <a:t>[Insert Date and Time]</a:t>
            </a:r>
          </a:p>
          <a:p>
            <a:r>
              <a:rPr lang="en-US" sz="1800" dirty="0"/>
              <a:t>The local fire department alerts your campus of an ongoing HazMat incident where a train transporting industrial chemicals derailed, releasing an unknown toxic gas into the surrounding environment </a:t>
            </a:r>
          </a:p>
          <a:p>
            <a:r>
              <a:rPr lang="en-US" sz="1800" dirty="0"/>
              <a:t>By this time, images and videos of the incident rapidly circulate throughout social media</a:t>
            </a:r>
            <a:endParaRPr lang="en-US" sz="2000" dirty="0"/>
          </a:p>
          <a:p>
            <a:pPr marL="0" indent="0">
              <a:buFont typeface="Wingdings" panose="05000000000000000000" pitchFamily="2" charset="2"/>
              <a:buNone/>
            </a:pPr>
            <a:endParaRPr lang="en-US" sz="2000" dirty="0">
              <a:highlight>
                <a:srgbClr val="FFFF00"/>
              </a:highlight>
            </a:endParaRPr>
          </a:p>
        </p:txBody>
      </p:sp>
    </p:spTree>
    <p:extLst>
      <p:ext uri="{BB962C8B-B14F-4D97-AF65-F5344CB8AC3E}">
        <p14:creationId xmlns:p14="http://schemas.microsoft.com/office/powerpoint/2010/main" val="47078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How does your institution maintain awareness of hazardous materials that travel near or are stored on your campus?</a:t>
            </a:r>
          </a:p>
          <a:p>
            <a:pPr marL="457200" indent="-457200">
              <a:buFont typeface="+mj-lt"/>
              <a:buAutoNum type="arabicPeriod"/>
            </a:pPr>
            <a:r>
              <a:rPr lang="en-US" sz="2000" dirty="0"/>
              <a:t>What plans, policies, and procedures does your institution have in place to guide response efforts during a potential HazMat incident?</a:t>
            </a:r>
          </a:p>
          <a:p>
            <a:pPr marL="457200" indent="-457200">
              <a:buFont typeface="+mj-lt"/>
              <a:buAutoNum type="arabicPeriod"/>
            </a:pPr>
            <a:r>
              <a:rPr lang="en-US" sz="2000" dirty="0"/>
              <a:t>How would your institution establish a command structure to coordinate your response efforts?</a:t>
            </a:r>
          </a:p>
          <a:p>
            <a:pPr marL="457200" indent="-457200">
              <a:buFont typeface="+mj-lt"/>
              <a:buAutoNum type="arabicPeriod"/>
            </a:pPr>
            <a:r>
              <a:rPr lang="en-US" sz="2000" dirty="0"/>
              <a:t>What resource gaps could limit your institution’s ability to ensure the safety and security of students, faculty, and staff during a HazMat incident? </a:t>
            </a:r>
            <a:endParaRPr lang="en-US" sz="2000" dirty="0">
              <a:solidFill>
                <a:srgbClr val="FF0000"/>
              </a:solidFill>
            </a:endParaRP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Tree>
    <p:extLst>
      <p:ext uri="{BB962C8B-B14F-4D97-AF65-F5344CB8AC3E}">
        <p14:creationId xmlns:p14="http://schemas.microsoft.com/office/powerpoint/2010/main" val="71895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Tornado Situation Manual and Facilitator Guide </a:t>
            </a:r>
            <a:r>
              <a:rPr lang="en-US" dirty="0"/>
              <a:t>so any changes made to this briefing will need to be aligned with those documents</a:t>
            </a:r>
          </a:p>
        </p:txBody>
      </p:sp>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400" b="1" dirty="0"/>
              <a:t>Mass Care Services </a:t>
            </a:r>
          </a:p>
          <a:p>
            <a:pPr marL="457200" indent="-457200">
              <a:buFont typeface="+mj-lt"/>
              <a:buAutoNum type="arabicPeriod"/>
            </a:pPr>
            <a:r>
              <a:rPr lang="en-US" dirty="0"/>
              <a:t>What plans, policies, and procedures does your institution have in place to mitigate the disruption of essential campus services?</a:t>
            </a:r>
          </a:p>
          <a:p>
            <a:pPr marL="457200" indent="-457200">
              <a:buFont typeface="+mj-lt"/>
              <a:buAutoNum type="arabicPeriod"/>
            </a:pPr>
            <a:r>
              <a:rPr lang="en-US" dirty="0"/>
              <a:t>What are your institution’s evacuation/shelter-in-place plans, procedures, and protocols?</a:t>
            </a:r>
          </a:p>
          <a:p>
            <a:pPr marL="457200" indent="-457200">
              <a:buFont typeface="+mj-lt"/>
              <a:buAutoNum type="arabicPeriod"/>
            </a:pPr>
            <a:r>
              <a:rPr lang="en-US" dirty="0"/>
              <a:t>What resource gaps could limit your institution’s ability to provide mass care services? </a:t>
            </a:r>
          </a:p>
          <a:p>
            <a:pPr marL="45720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Tree>
    <p:extLst>
      <p:ext uri="{BB962C8B-B14F-4D97-AF65-F5344CB8AC3E}">
        <p14:creationId xmlns:p14="http://schemas.microsoft.com/office/powerpoint/2010/main" val="4090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Health, Healthcare, and Emergency Medical Services</a:t>
            </a:r>
          </a:p>
          <a:p>
            <a:pPr marL="457200" indent="-457200">
              <a:buFont typeface="+mj-lt"/>
              <a:buAutoNum type="arabicPeriod"/>
            </a:pPr>
            <a:r>
              <a:rPr lang="en-US" sz="2000" dirty="0"/>
              <a:t>What plans, policies, and procedures does your institution have in place to guide your actions during a campus medical crisis? </a:t>
            </a:r>
          </a:p>
          <a:p>
            <a:pPr marL="457200" indent="-457200">
              <a:buFont typeface="+mj-lt"/>
              <a:buAutoNum type="arabicPeriod"/>
            </a:pPr>
            <a:r>
              <a:rPr lang="en-US" sz="2000" dirty="0"/>
              <a:t>At this point in the scenario, what would be your health and medical priorities? </a:t>
            </a:r>
          </a:p>
          <a:p>
            <a:pPr marL="457200" indent="-457200">
              <a:buFont typeface="+mj-lt"/>
              <a:buAutoNum type="arabicPeriod"/>
            </a:pPr>
            <a:r>
              <a:rPr lang="en-US" sz="2000" dirty="0"/>
              <a:t>What other immediate actions would your institution take in order to identify and treat on-campus victims of potential chemical exposure?</a:t>
            </a:r>
          </a:p>
          <a:p>
            <a:pPr marL="457200" indent="-457200">
              <a:buFont typeface="+mj-lt"/>
              <a:buAutoNum type="arabicPeriod"/>
            </a:pPr>
            <a:r>
              <a:rPr lang="en-US" sz="2000" dirty="0"/>
              <a:t>How does your institution encourage students, faculty, and staff to take individual steps to mitigate the potential impacts of a HazMat incident?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Tree>
    <p:extLst>
      <p:ext uri="{BB962C8B-B14F-4D97-AF65-F5344CB8AC3E}">
        <p14:creationId xmlns:p14="http://schemas.microsoft.com/office/powerpoint/2010/main" val="249616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400" b="1" dirty="0"/>
              <a:t>Public Information and Warning </a:t>
            </a:r>
          </a:p>
          <a:p>
            <a:pPr marL="457200" indent="-457200">
              <a:buFont typeface="+mj-lt"/>
              <a:buAutoNum type="arabicPeriod"/>
            </a:pPr>
            <a:r>
              <a:rPr lang="en-US" dirty="0"/>
              <a:t>How does your institution ensure consistent and coordinated public messaging throughout the initial response period?</a:t>
            </a:r>
          </a:p>
          <a:p>
            <a:pPr marL="457200" indent="-457200">
              <a:buFont typeface="+mj-lt"/>
              <a:buAutoNum type="arabicPeriod"/>
            </a:pPr>
            <a:r>
              <a:rPr lang="en-US" dirty="0"/>
              <a:t>How and when does your institution issue warnings, alerts, and other emergency messaging? </a:t>
            </a:r>
          </a:p>
          <a:p>
            <a:pPr marL="457200" indent="-457200">
              <a:buFont typeface="+mj-lt"/>
              <a:buAutoNum type="arabicPeriod"/>
            </a:pPr>
            <a:r>
              <a:rPr lang="en-US" dirty="0"/>
              <a:t>What individual, office, or department coordinates and delivers your institution’s public messaging? </a:t>
            </a:r>
          </a:p>
          <a:p>
            <a:pPr marL="457200" indent="-457200">
              <a:buFont typeface="+mj-lt"/>
              <a:buAutoNum type="arabicPeriod"/>
            </a:pPr>
            <a:r>
              <a:rPr lang="en-US" dirty="0"/>
              <a:t>How will your institution use social media platforms in support of incident communications and public messaging? </a:t>
            </a:r>
          </a:p>
          <a:p>
            <a:pPr marL="457200" indent="-457200">
              <a:buFont typeface="+mj-lt"/>
              <a:buAutoNum type="arabicPeriod"/>
            </a:pPr>
            <a:r>
              <a:rPr lang="en-US" dirty="0">
                <a:solidFill>
                  <a:srgbClr val="FF0000"/>
                </a:solidFill>
              </a:rPr>
              <a:t>[Insert additional discussion questions as appropriate]</a:t>
            </a:r>
          </a:p>
          <a:p>
            <a:pPr marL="457200" indent="-457200">
              <a:buFont typeface="+mj-lt"/>
              <a:buAutoNum type="arabicPeriod"/>
            </a:pPr>
            <a:endParaRPr lang="en-US" dirty="0"/>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Tree>
    <p:extLst>
      <p:ext uri="{BB962C8B-B14F-4D97-AF65-F5344CB8AC3E}">
        <p14:creationId xmlns:p14="http://schemas.microsoft.com/office/powerpoint/2010/main" val="4170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23</a:t>
            </a:fld>
            <a:endParaRPr lang="en-US" altLang="en-US"/>
          </a:p>
        </p:txBody>
      </p:sp>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Tree>
    <p:extLst>
      <p:ext uri="{BB962C8B-B14F-4D97-AF65-F5344CB8AC3E}">
        <p14:creationId xmlns:p14="http://schemas.microsoft.com/office/powerpoint/2010/main" val="344453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a:t>
            </a:r>
            <a:r>
              <a:rPr lang="en-US" dirty="0"/>
              <a:t>Continued Response</a:t>
            </a:r>
            <a:endParaRPr lang="en-US" sz="5000" dirty="0">
              <a:highlight>
                <a:srgbClr val="FFFF00"/>
              </a:highlight>
            </a:endParaRPr>
          </a:p>
        </p:txBody>
      </p:sp>
    </p:spTree>
    <p:extLst>
      <p:ext uri="{BB962C8B-B14F-4D97-AF65-F5344CB8AC3E}">
        <p14:creationId xmlns:p14="http://schemas.microsoft.com/office/powerpoint/2010/main" val="269425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25</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502550" cy="1608976"/>
          </a:xfrm>
        </p:spPr>
        <p:txBody>
          <a:bodyPr/>
          <a:lstStyle/>
          <a:p>
            <a:pPr marL="0" indent="0">
              <a:buNone/>
            </a:pPr>
            <a:r>
              <a:rPr lang="en-US" b="1" dirty="0">
                <a:solidFill>
                  <a:schemeClr val="tx2"/>
                </a:solidFill>
              </a:rPr>
              <a:t>[Insert Date and Time]</a:t>
            </a:r>
          </a:p>
          <a:p>
            <a:r>
              <a:rPr lang="en-US" sz="2000" dirty="0"/>
              <a:t>Students, faculty, and staff begin to self-evacuate the area and your institution is inundated with calls from worried parents asking how your institution is responding to the event</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grpSp>
        <p:nvGrpSpPr>
          <p:cNvPr id="4" name="Group 3" descr="figure 2 depicts decontamination procedures executed by personnel wearing HAZMAT suits">
            <a:extLst>
              <a:ext uri="{FF2B5EF4-FFF2-40B4-BE49-F238E27FC236}">
                <a16:creationId xmlns:a16="http://schemas.microsoft.com/office/drawing/2014/main" id="{BCE7A92D-47CF-4B5F-9DB6-8902E68FBB0C}"/>
              </a:ext>
            </a:extLst>
          </p:cNvPr>
          <p:cNvGrpSpPr/>
          <p:nvPr/>
        </p:nvGrpSpPr>
        <p:grpSpPr>
          <a:xfrm>
            <a:off x="6226450" y="1337215"/>
            <a:ext cx="2213703" cy="2212463"/>
            <a:chOff x="6198497" y="1115506"/>
            <a:chExt cx="2213703" cy="2212463"/>
          </a:xfrm>
        </p:grpSpPr>
        <p:sp>
          <p:nvSpPr>
            <p:cNvPr id="9" name="Text Box 27">
              <a:extLst>
                <a:ext uri="{FF2B5EF4-FFF2-40B4-BE49-F238E27FC236}">
                  <a16:creationId xmlns:a16="http://schemas.microsoft.com/office/drawing/2014/main" id="{FB2C7F05-E7DE-45B7-B89C-5A5CC001EE27}"/>
                </a:ext>
              </a:extLst>
            </p:cNvPr>
            <p:cNvSpPr txBox="1"/>
            <p:nvPr/>
          </p:nvSpPr>
          <p:spPr>
            <a:xfrm>
              <a:off x="6263159" y="3170241"/>
              <a:ext cx="2075339" cy="15772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#2: Decontamination Procedures</a:t>
              </a:r>
            </a:p>
          </p:txBody>
        </p:sp>
        <p:pic>
          <p:nvPicPr>
            <p:cNvPr id="10" name="Picture 9" descr="Emergency response personnel practice decontamination at the COBRA Training Facility at the CDP. They run exercises in Principles of Mass Casualty Response, Scene Survey and Safety, Sampling and Monitoring, and Decontamination preparing them for the final exercise at the COBRA.">
              <a:extLst>
                <a:ext uri="{FF2B5EF4-FFF2-40B4-BE49-F238E27FC236}">
                  <a16:creationId xmlns:a16="http://schemas.microsoft.com/office/drawing/2014/main" id="{5B98959C-618F-44E3-98F9-81C79374AA82}"/>
                </a:ext>
              </a:extLst>
            </p:cNvPr>
            <p:cNvPicPr/>
            <p:nvPr/>
          </p:nvPicPr>
          <p:blipFill rotWithShape="1">
            <a:blip r:embed="rId3" cstate="print">
              <a:extLst>
                <a:ext uri="{28A0092B-C50C-407E-A947-70E740481C1C}">
                  <a14:useLocalDpi xmlns:a14="http://schemas.microsoft.com/office/drawing/2010/main" val="0"/>
                </a:ext>
              </a:extLst>
            </a:blip>
            <a:srcRect l="11977" r="9126"/>
            <a:stretch/>
          </p:blipFill>
          <p:spPr bwMode="auto">
            <a:xfrm>
              <a:off x="6198497" y="1115506"/>
              <a:ext cx="2213703" cy="1935541"/>
            </a:xfrm>
            <a:prstGeom prst="rect">
              <a:avLst/>
            </a:prstGeom>
            <a:noFill/>
            <a:ln>
              <a:noFill/>
            </a:ln>
            <a:extLst>
              <a:ext uri="{53640926-AAD7-44D8-BBD7-CCE9431645EC}">
                <a14:shadowObscured xmlns:a14="http://schemas.microsoft.com/office/drawing/2010/main"/>
              </a:ext>
            </a:extLst>
          </p:spPr>
        </p:pic>
      </p:grpSp>
      <p:sp>
        <p:nvSpPr>
          <p:cNvPr id="11" name="Content Placeholder 5">
            <a:extLst>
              <a:ext uri="{FF2B5EF4-FFF2-40B4-BE49-F238E27FC236}">
                <a16:creationId xmlns:a16="http://schemas.microsoft.com/office/drawing/2014/main" id="{3AE4855A-ECC4-4B40-8344-A398169DB957}"/>
              </a:ext>
            </a:extLst>
          </p:cNvPr>
          <p:cNvSpPr txBox="1">
            <a:spLocks/>
          </p:cNvSpPr>
          <p:nvPr/>
        </p:nvSpPr>
        <p:spPr>
          <a:xfrm>
            <a:off x="723900" y="4543926"/>
            <a:ext cx="7886700" cy="1423149"/>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Videos of the situation continue to circulate on social media, oftentimes citing incorrect or misleading information</a:t>
            </a:r>
          </a:p>
          <a:p>
            <a:r>
              <a:rPr lang="en-US" sz="2000" dirty="0"/>
              <a:t>Several post report a “large yellow-green mushroom cloud”</a:t>
            </a:r>
          </a:p>
          <a:p>
            <a:endParaRPr lang="en-US" sz="2000" dirty="0"/>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sp>
        <p:nvSpPr>
          <p:cNvPr id="12" name="Content Placeholder 5">
            <a:extLst>
              <a:ext uri="{FF2B5EF4-FFF2-40B4-BE49-F238E27FC236}">
                <a16:creationId xmlns:a16="http://schemas.microsoft.com/office/drawing/2014/main" id="{3258BDB6-B270-4EEC-9AD1-9B187742A1C8}"/>
              </a:ext>
            </a:extLst>
          </p:cNvPr>
          <p:cNvSpPr txBox="1">
            <a:spLocks/>
          </p:cNvSpPr>
          <p:nvPr/>
        </p:nvSpPr>
        <p:spPr>
          <a:xfrm>
            <a:off x="671763" y="3148851"/>
            <a:ext cx="5502549" cy="1423149"/>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number of patients exhibiting or claiming to exhibit symptoms continues to rise </a:t>
            </a:r>
            <a:r>
              <a:rPr lang="en-US" sz="2000" dirty="0">
                <a:solidFill>
                  <a:srgbClr val="000000"/>
                </a:solidFill>
              </a:rPr>
              <a:t>with</a:t>
            </a:r>
            <a:r>
              <a:rPr lang="en-US" sz="2000" dirty="0">
                <a:solidFill>
                  <a:srgbClr val="FF0000"/>
                </a:solidFill>
              </a:rPr>
              <a:t> [insert number]</a:t>
            </a:r>
            <a:r>
              <a:rPr lang="en-US" sz="2000" dirty="0"/>
              <a:t> complaints and </a:t>
            </a:r>
            <a:r>
              <a:rPr lang="en-US" sz="2000" dirty="0">
                <a:solidFill>
                  <a:srgbClr val="FF0000"/>
                </a:solidFill>
              </a:rPr>
              <a:t>[insert number] </a:t>
            </a:r>
            <a:r>
              <a:rPr lang="en-US" sz="2000" dirty="0"/>
              <a:t>hospitalizations</a:t>
            </a:r>
          </a:p>
          <a:p>
            <a:endParaRPr lang="en-US" sz="2000" dirty="0"/>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spTree>
    <p:extLst>
      <p:ext uri="{BB962C8B-B14F-4D97-AF65-F5344CB8AC3E}">
        <p14:creationId xmlns:p14="http://schemas.microsoft.com/office/powerpoint/2010/main" val="62965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050924"/>
            <a:ext cx="7886700" cy="4435475"/>
          </a:xfrm>
        </p:spPr>
        <p:txBody>
          <a:bodyPr/>
          <a:lstStyle/>
          <a:p>
            <a:pPr marL="0" indent="0">
              <a:buNone/>
            </a:pPr>
            <a:r>
              <a:rPr lang="en-US" b="1" dirty="0">
                <a:solidFill>
                  <a:schemeClr val="tx2"/>
                </a:solidFill>
              </a:rPr>
              <a:t>[Insert Date and Time]</a:t>
            </a:r>
          </a:p>
          <a:p>
            <a:r>
              <a:rPr lang="en-US" dirty="0"/>
              <a:t>First responders confirm that the train was transporting chlorine</a:t>
            </a:r>
          </a:p>
          <a:p>
            <a:r>
              <a:rPr lang="en-US" dirty="0"/>
              <a:t>Due to shifting wind conditions, additional concerns are raised regarding impacted areas around the region </a:t>
            </a:r>
          </a:p>
          <a:p>
            <a:r>
              <a:rPr lang="en-US" dirty="0"/>
              <a:t>After extinguishing the fire, first responders begin containment and clean-up operations, but specialists estimate it may take several hours before there is measurable improvement to air quality</a:t>
            </a:r>
          </a:p>
          <a:p>
            <a:r>
              <a:rPr lang="en-US" dirty="0"/>
              <a:t>Your institution’s health center is overwhelmed with students reporting various symptoms and calls from concerned students, faculty, and staff continue to flow in with questions about what they should be doing to protect themselves </a:t>
            </a:r>
          </a:p>
          <a:p>
            <a:endParaRPr lang="en-US" dirty="0"/>
          </a:p>
          <a:p>
            <a:endParaRPr lang="en-US"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2: Scenario Overview (cont.) </a:t>
            </a:r>
          </a:p>
        </p:txBody>
      </p:sp>
    </p:spTree>
    <p:extLst>
      <p:ext uri="{BB962C8B-B14F-4D97-AF65-F5344CB8AC3E}">
        <p14:creationId xmlns:p14="http://schemas.microsoft.com/office/powerpoint/2010/main" val="274075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400" b="1" dirty="0"/>
              <a:t>Operational Coordination</a:t>
            </a:r>
          </a:p>
          <a:p>
            <a:pPr marL="457200" indent="-457200">
              <a:buFont typeface="+mj-lt"/>
              <a:buAutoNum type="arabicPeriod"/>
            </a:pPr>
            <a:r>
              <a:rPr lang="en-US" dirty="0"/>
              <a:t>How have your institution’s priorities changed as more information about the HazMat incident has become available?</a:t>
            </a:r>
          </a:p>
          <a:p>
            <a:pPr marL="457200" indent="-457200">
              <a:buFont typeface="+mj-lt"/>
              <a:buAutoNum type="arabicPeriod"/>
            </a:pPr>
            <a:r>
              <a:rPr lang="en-US" dirty="0"/>
              <a:t>How would your institution maintain an effective command structure to coordinate emergency response efforts? </a:t>
            </a:r>
          </a:p>
          <a:p>
            <a:pPr marL="457200" indent="-457200">
              <a:buFont typeface="+mj-lt"/>
              <a:buAutoNum type="arabicPeriod"/>
            </a:pPr>
            <a:r>
              <a:rPr lang="en-US" dirty="0"/>
              <a:t>What resources are currently available?</a:t>
            </a:r>
          </a:p>
          <a:p>
            <a:pPr marL="457200" indent="-457200">
              <a:buFont typeface="+mj-lt"/>
              <a:buAutoNum type="arabicPeriod"/>
            </a:pPr>
            <a:r>
              <a:rPr lang="en-US" dirty="0"/>
              <a:t>Who are the key external stakeholders that would support response efforts?</a:t>
            </a:r>
          </a:p>
          <a:p>
            <a:pPr marL="45720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3985379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 </a:t>
            </a:r>
          </a:p>
          <a:p>
            <a:pPr marL="457200" indent="-457200">
              <a:spcBef>
                <a:spcPts val="300"/>
              </a:spcBef>
              <a:spcAft>
                <a:spcPts val="300"/>
              </a:spcAft>
              <a:buFont typeface="+mj-lt"/>
              <a:buAutoNum type="arabicPeriod"/>
            </a:pPr>
            <a:r>
              <a:rPr lang="en-US" sz="2000" dirty="0"/>
              <a:t>How have your mass care priorities changed as the HazMat incident unfolds? </a:t>
            </a:r>
          </a:p>
          <a:p>
            <a:pPr marL="457200" indent="-457200">
              <a:spcBef>
                <a:spcPts val="300"/>
              </a:spcBef>
              <a:spcAft>
                <a:spcPts val="300"/>
              </a:spcAft>
              <a:buFont typeface="+mj-lt"/>
              <a:buAutoNum type="arabicPeriod"/>
            </a:pPr>
            <a:r>
              <a:rPr lang="en-US" sz="2000" dirty="0"/>
              <a:t>How would your institution track hospitalizations, fatalities, and self-evacuations?</a:t>
            </a:r>
          </a:p>
          <a:p>
            <a:pPr marL="457200" indent="-457200">
              <a:spcBef>
                <a:spcPts val="300"/>
              </a:spcBef>
              <a:spcAft>
                <a:spcPts val="300"/>
              </a:spcAft>
              <a:buFont typeface="+mj-lt"/>
              <a:buAutoNum type="arabicPeriod"/>
            </a:pPr>
            <a:r>
              <a:rPr lang="en-US" sz="2000" dirty="0"/>
              <a:t>How will your institution account for students, faculty, staff, and campus visitors in affected areas? </a:t>
            </a:r>
          </a:p>
          <a:p>
            <a:pPr marL="457200" indent="-457200">
              <a:spcBef>
                <a:spcPts val="300"/>
              </a:spcBef>
              <a:spcAft>
                <a:spcPts val="300"/>
              </a:spcAft>
              <a:buFont typeface="+mj-lt"/>
              <a:buAutoNum type="arabicPeriod"/>
            </a:pPr>
            <a:r>
              <a:rPr lang="en-US" sz="2000" dirty="0"/>
              <a:t>What emergency housing plans, policies, and procedures does your institution have in place? </a:t>
            </a:r>
          </a:p>
          <a:p>
            <a:pPr marL="457200" indent="-457200">
              <a:spcBef>
                <a:spcPts val="300"/>
              </a:spcBef>
              <a:spcAft>
                <a:spcPts val="300"/>
              </a:spcAft>
              <a:buFont typeface="+mj-lt"/>
              <a:buAutoNum type="arabicPeriod"/>
            </a:pPr>
            <a:r>
              <a:rPr lang="en-US" sz="2000" dirty="0"/>
              <a:t>In addition to housing, what other services will your institution need to provide for the duration of this incident?</a:t>
            </a:r>
          </a:p>
          <a:p>
            <a:pPr marL="457200" indent="-457200">
              <a:spcBef>
                <a:spcPts val="300"/>
              </a:spcBef>
              <a:spcAft>
                <a:spcPts val="300"/>
              </a:spcAft>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15122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000" b="1" dirty="0"/>
              <a:t>Public Health, Healthcare, and Emergency Medical Services</a:t>
            </a:r>
          </a:p>
          <a:p>
            <a:pPr marL="457200" indent="-457200">
              <a:buFont typeface="+mj-lt"/>
              <a:buAutoNum type="arabicPeriod"/>
            </a:pPr>
            <a:r>
              <a:rPr lang="en-US" sz="1800" dirty="0"/>
              <a:t>What unique considerations are there to inform medical response efforts (e.g., the type of hazardous material involved, geographic impacts on chemical dispersal, etc.)?</a:t>
            </a:r>
          </a:p>
          <a:p>
            <a:pPr marL="457200" indent="-457200">
              <a:buFont typeface="+mj-lt"/>
              <a:buAutoNum type="arabicPeriod"/>
            </a:pPr>
            <a:r>
              <a:rPr lang="en-US" sz="1800" dirty="0"/>
              <a:t>At this point in the scenario, what are your health and medical priorities?</a:t>
            </a:r>
          </a:p>
          <a:p>
            <a:pPr marL="457200" indent="-457200">
              <a:buFont typeface="+mj-lt"/>
              <a:buAutoNum type="arabicPeriod"/>
            </a:pPr>
            <a:r>
              <a:rPr lang="en-US" sz="1800" dirty="0"/>
              <a:t>What resource gaps could hinder your ability to provide emergency healthcare and medical services?</a:t>
            </a:r>
          </a:p>
          <a:p>
            <a:pPr marL="457200" indent="-457200">
              <a:buFont typeface="+mj-lt"/>
              <a:buAutoNum type="arabicPeriod"/>
            </a:pPr>
            <a:r>
              <a:rPr lang="en-US" sz="1800" dirty="0"/>
              <a:t>How would your institution coordinate with emergency responders to implement decontamination procedures (e.g., removal and disposal of contaminated clothing, appropriate bathing measures, etc.)?</a:t>
            </a:r>
          </a:p>
          <a:p>
            <a:pPr marL="457200" indent="-457200">
              <a:buFont typeface="+mj-lt"/>
              <a:buAutoNum type="arabicPeriod"/>
            </a:pPr>
            <a:r>
              <a:rPr lang="en-US" sz="1800" dirty="0"/>
              <a:t>How will you coordinate with emergency responders and emergency care facilities to identify, locate, and transport sick individuals?</a:t>
            </a:r>
          </a:p>
          <a:p>
            <a:pPr marL="457200" indent="-457200">
              <a:buFont typeface="+mj-lt"/>
              <a:buAutoNum type="arabicPeriod"/>
            </a:pPr>
            <a:r>
              <a:rPr lang="en-US" sz="18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378478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 </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a:xfrm>
            <a:off x="8610600" y="6621713"/>
            <a:ext cx="457200" cy="260350"/>
          </a:xfrm>
        </p:spPr>
        <p:txBody>
          <a:bodyPr/>
          <a:lstStyle/>
          <a:p>
            <a:pPr>
              <a:defRPr/>
            </a:pPr>
            <a:fld id="{711C7190-9AC8-425E-9BFB-53B55D98068D}" type="slidenum">
              <a:rPr lang="en-US" altLang="en-US" smtClean="0"/>
              <a:pPr>
                <a:defRPr/>
              </a:pPr>
              <a:t>30</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 </a:t>
            </a:r>
          </a:p>
          <a:p>
            <a:pPr marL="457200" indent="-457200">
              <a:spcBef>
                <a:spcPts val="300"/>
              </a:spcBef>
              <a:spcAft>
                <a:spcPts val="300"/>
              </a:spcAft>
              <a:buFont typeface="+mj-lt"/>
              <a:buAutoNum type="arabicPeriod"/>
            </a:pPr>
            <a:r>
              <a:rPr lang="en-US" sz="2000" dirty="0"/>
              <a:t>How does your institution ensure consistent and coordinated public messaging throughout this phase of response operations?</a:t>
            </a:r>
          </a:p>
          <a:p>
            <a:pPr marL="457200" indent="-457200">
              <a:spcBef>
                <a:spcPts val="300"/>
              </a:spcBef>
              <a:spcAft>
                <a:spcPts val="300"/>
              </a:spcAft>
              <a:buFont typeface="+mj-lt"/>
              <a:buAutoNum type="arabicPeriod"/>
            </a:pPr>
            <a:r>
              <a:rPr lang="en-US" sz="2000" dirty="0"/>
              <a:t>How does your institution ensure timely and accurate situational updates for internal stakeholders throughout the response period? </a:t>
            </a:r>
          </a:p>
          <a:p>
            <a:pPr marL="457200" indent="-457200">
              <a:spcBef>
                <a:spcPts val="300"/>
              </a:spcBef>
              <a:spcAft>
                <a:spcPts val="300"/>
              </a:spcAft>
              <a:buFont typeface="+mj-lt"/>
              <a:buAutoNum type="arabicPeriod"/>
            </a:pPr>
            <a:r>
              <a:rPr lang="en-US" sz="2000" dirty="0"/>
              <a:t>How do your messaging priorities change as you receive more information concerning the HazMat incident?</a:t>
            </a:r>
          </a:p>
          <a:p>
            <a:pPr marL="457200" indent="-457200">
              <a:spcBef>
                <a:spcPts val="300"/>
              </a:spcBef>
              <a:spcAft>
                <a:spcPts val="300"/>
              </a:spcAft>
              <a:buFont typeface="+mj-lt"/>
              <a:buAutoNum type="arabicPeriod"/>
            </a:pPr>
            <a:r>
              <a:rPr lang="en-US" sz="2000" dirty="0"/>
              <a:t>How does your institution notify families, key stakeholders, and the public of students who have been sick or hospitalized due to the HazMat spill?</a:t>
            </a:r>
          </a:p>
          <a:p>
            <a:pPr marL="457200" indent="-457200">
              <a:spcBef>
                <a:spcPts val="300"/>
              </a:spcBef>
              <a:spcAft>
                <a:spcPts val="300"/>
              </a:spcAft>
              <a:buFont typeface="+mj-lt"/>
              <a:buAutoNum type="arabicPeriod"/>
            </a:pPr>
            <a:r>
              <a:rPr lang="en-US" sz="2000" dirty="0"/>
              <a:t>How does your institution counteract false or misleading information? </a:t>
            </a:r>
          </a:p>
          <a:p>
            <a:pPr marL="457200" indent="-457200">
              <a:spcBef>
                <a:spcPts val="300"/>
              </a:spcBef>
              <a:spcAft>
                <a:spcPts val="300"/>
              </a:spcAft>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349976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31</a:t>
            </a:fld>
            <a:endParaRPr lang="en-US" altLang="en-US"/>
          </a:p>
        </p:txBody>
      </p:sp>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3: </a:t>
            </a:r>
            <a:r>
              <a:rPr lang="en-US" dirty="0"/>
              <a:t>Short-Term Recovery </a:t>
            </a:r>
            <a:endParaRPr lang="en-US" sz="5000" dirty="0">
              <a:highlight>
                <a:srgbClr val="FFFF00"/>
              </a:highlight>
            </a:endParaRPr>
          </a:p>
        </p:txBody>
      </p:sp>
    </p:spTree>
    <p:extLst>
      <p:ext uri="{BB962C8B-B14F-4D97-AF65-F5344CB8AC3E}">
        <p14:creationId xmlns:p14="http://schemas.microsoft.com/office/powerpoint/2010/main" val="303550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32</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899" y="1295400"/>
            <a:ext cx="5506561" cy="1608976"/>
          </a:xfrm>
        </p:spPr>
        <p:txBody>
          <a:bodyPr/>
          <a:lstStyle/>
          <a:p>
            <a:pPr marL="0" indent="0">
              <a:buNone/>
            </a:pPr>
            <a:r>
              <a:rPr lang="en-US" b="1" dirty="0">
                <a:solidFill>
                  <a:schemeClr val="tx2"/>
                </a:solidFill>
              </a:rPr>
              <a:t>[Insert Date and Time]</a:t>
            </a:r>
          </a:p>
          <a:p>
            <a:r>
              <a:rPr lang="en-US" sz="2000" dirty="0"/>
              <a:t>Estimates indicated that full clean-up may now last up to 5 days</a:t>
            </a:r>
          </a:p>
          <a:p>
            <a:r>
              <a:rPr lang="en-US" sz="2000" dirty="0"/>
              <a:t>In total, </a:t>
            </a:r>
            <a:r>
              <a:rPr lang="en-US" sz="2000" dirty="0">
                <a:solidFill>
                  <a:schemeClr val="tx2"/>
                </a:solidFill>
              </a:rPr>
              <a:t>[insert number]</a:t>
            </a:r>
            <a:r>
              <a:rPr lang="en-US" sz="2000" dirty="0"/>
              <a:t> students, faculty, and staff have reported symptoms of chemical exposure, </a:t>
            </a:r>
            <a:r>
              <a:rPr lang="en-US" sz="2000" dirty="0">
                <a:solidFill>
                  <a:schemeClr val="tx2"/>
                </a:solidFill>
              </a:rPr>
              <a:t>[insert number] </a:t>
            </a:r>
            <a:r>
              <a:rPr lang="en-US" sz="2000" dirty="0"/>
              <a:t>have been hospitalized, </a:t>
            </a:r>
            <a:r>
              <a:rPr lang="en-US" sz="2000" dirty="0">
                <a:solidFill>
                  <a:schemeClr val="tx2"/>
                </a:solidFill>
              </a:rPr>
              <a:t>[insert number] </a:t>
            </a:r>
            <a:r>
              <a:rPr lang="en-US" sz="2000" dirty="0"/>
              <a:t>are in critical condition, and </a:t>
            </a:r>
            <a:r>
              <a:rPr lang="en-US" sz="2000" dirty="0">
                <a:solidFill>
                  <a:schemeClr val="tx2"/>
                </a:solidFill>
              </a:rPr>
              <a:t>[insert number] </a:t>
            </a:r>
            <a:r>
              <a:rPr lang="en-US" sz="2000" dirty="0"/>
              <a:t>have died as a result of their injuries</a:t>
            </a:r>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grpSp>
        <p:nvGrpSpPr>
          <p:cNvPr id="4" name="Group 3" descr="Figure 3 depicts media personnel conducting interviews ">
            <a:extLst>
              <a:ext uri="{FF2B5EF4-FFF2-40B4-BE49-F238E27FC236}">
                <a16:creationId xmlns:a16="http://schemas.microsoft.com/office/drawing/2014/main" id="{8492C9D1-A46F-4A64-B39F-D0B21DC5555F}"/>
              </a:ext>
            </a:extLst>
          </p:cNvPr>
          <p:cNvGrpSpPr/>
          <p:nvPr/>
        </p:nvGrpSpPr>
        <p:grpSpPr>
          <a:xfrm>
            <a:off x="6230461" y="1295400"/>
            <a:ext cx="2075339" cy="1802839"/>
            <a:chOff x="6381470" y="1021889"/>
            <a:chExt cx="2075339" cy="1802839"/>
          </a:xfrm>
        </p:grpSpPr>
        <p:sp>
          <p:nvSpPr>
            <p:cNvPr id="9" name="Text Box 27">
              <a:extLst>
                <a:ext uri="{FF2B5EF4-FFF2-40B4-BE49-F238E27FC236}">
                  <a16:creationId xmlns:a16="http://schemas.microsoft.com/office/drawing/2014/main" id="{FB2C7F05-E7DE-45B7-B89C-5A5CC001EE27}"/>
                </a:ext>
              </a:extLst>
            </p:cNvPr>
            <p:cNvSpPr txBox="1"/>
            <p:nvPr/>
          </p:nvSpPr>
          <p:spPr>
            <a:xfrm>
              <a:off x="6381470" y="2667000"/>
              <a:ext cx="2075339" cy="15772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200"/>
                </a:spcAft>
              </a:pPr>
              <a:r>
                <a:rPr lang="en-US" sz="1100" b="1" dirty="0">
                  <a:solidFill>
                    <a:srgbClr val="006699"/>
                  </a:solidFill>
                  <a:effectLst/>
                  <a:latin typeface="Times New Roman" panose="02020603050405020304" pitchFamily="18" charset="0"/>
                  <a:ea typeface="Times New Roman" panose="02020603050405020304" pitchFamily="18" charset="0"/>
                </a:rPr>
                <a:t>Figure #3: Media Personnel Conducting Interviews</a:t>
              </a:r>
            </a:p>
          </p:txBody>
        </p:sp>
        <p:pic>
          <p:nvPicPr>
            <p:cNvPr id="11" name="Picture 10" descr="Bonita Springs, Fla., September 10, 2008 -- FEMA Public Information Officer(PIO) William Lindsey and film crew from WINK-TV(CBS 5) at the Lee County FEMA Disaster Recovery Center(DRC). Media is here to cover the busing of hundreds of Tropical Storm Fay flood affected residents from the Red Cross Shelter.  George Armstrong/FEMA">
              <a:extLst>
                <a:ext uri="{FF2B5EF4-FFF2-40B4-BE49-F238E27FC236}">
                  <a16:creationId xmlns:a16="http://schemas.microsoft.com/office/drawing/2014/main" id="{2CBE9005-C2A1-4E43-90DC-0733F9123D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474"/>
            <a:stretch/>
          </p:blipFill>
          <p:spPr bwMode="auto">
            <a:xfrm>
              <a:off x="6415633" y="1021889"/>
              <a:ext cx="1954335" cy="1572790"/>
            </a:xfrm>
            <a:prstGeom prst="rect">
              <a:avLst/>
            </a:prstGeom>
            <a:noFill/>
            <a:ln>
              <a:noFill/>
            </a:ln>
            <a:extLst>
              <a:ext uri="{53640926-AAD7-44D8-BBD7-CCE9431645EC}">
                <a14:shadowObscured xmlns:a14="http://schemas.microsoft.com/office/drawing/2010/main"/>
              </a:ext>
            </a:extLst>
          </p:spPr>
        </p:pic>
      </p:grpSp>
      <p:sp>
        <p:nvSpPr>
          <p:cNvPr id="13" name="Content Placeholder 5">
            <a:extLst>
              <a:ext uri="{FF2B5EF4-FFF2-40B4-BE49-F238E27FC236}">
                <a16:creationId xmlns:a16="http://schemas.microsoft.com/office/drawing/2014/main" id="{2918F673-EA09-40FD-AF20-BDEF8C19A115}"/>
              </a:ext>
            </a:extLst>
          </p:cNvPr>
          <p:cNvSpPr txBox="1">
            <a:spLocks/>
          </p:cNvSpPr>
          <p:nvPr/>
        </p:nvSpPr>
        <p:spPr>
          <a:xfrm>
            <a:off x="723899" y="4495800"/>
            <a:ext cx="7519123" cy="1608976"/>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Some hospitalized students begin speaking with the media regarding the incident</a:t>
            </a:r>
          </a:p>
          <a:p>
            <a:r>
              <a:rPr lang="en-US" sz="2000" dirty="0"/>
              <a:t>Your institution continues to receive a number of calls asking for information and interviews </a:t>
            </a:r>
          </a:p>
          <a:p>
            <a:endParaRPr lang="en-US" sz="2000" dirty="0"/>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spTree>
    <p:extLst>
      <p:ext uri="{BB962C8B-B14F-4D97-AF65-F5344CB8AC3E}">
        <p14:creationId xmlns:p14="http://schemas.microsoft.com/office/powerpoint/2010/main" val="2044991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33</a:t>
            </a:fld>
            <a:endParaRPr lang="en-US" altLang="en-US"/>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050924"/>
            <a:ext cx="7886700" cy="4740276"/>
          </a:xfrm>
        </p:spPr>
        <p:txBody>
          <a:bodyPr/>
          <a:lstStyle/>
          <a:p>
            <a:pPr marL="0" indent="0">
              <a:buNone/>
            </a:pPr>
            <a:r>
              <a:rPr lang="en-US" b="1" dirty="0">
                <a:solidFill>
                  <a:schemeClr val="tx2"/>
                </a:solidFill>
              </a:rPr>
              <a:t>[Insert Date and Time]</a:t>
            </a:r>
          </a:p>
          <a:p>
            <a:r>
              <a:rPr lang="en-US" dirty="0"/>
              <a:t>Emergency response personnel clear the incident site, but there are still some concerns about air quality and safety</a:t>
            </a:r>
          </a:p>
          <a:p>
            <a:r>
              <a:rPr lang="en-US" dirty="0"/>
              <a:t>Many students, parents, faculty, and staff members have expressed fears over returning to campus; some have noted that they refuse to return altogether </a:t>
            </a:r>
          </a:p>
          <a:p>
            <a:r>
              <a:rPr lang="en-US" dirty="0"/>
              <a:t>Some staff members have requested temporary work accommodations </a:t>
            </a:r>
          </a:p>
          <a:p>
            <a:r>
              <a:rPr lang="en-US" dirty="0"/>
              <a:t>Some local businesses have given notice that they will temporarily close as a result of the incident </a:t>
            </a:r>
          </a:p>
          <a:p>
            <a:r>
              <a:rPr lang="en-US" dirty="0"/>
              <a:t>There is major media coverage of the incident and some stories are criticizing your institution’s ability to respond to the incident</a:t>
            </a:r>
          </a:p>
          <a:p>
            <a:endParaRPr lang="en-US" dirty="0"/>
          </a:p>
          <a:p>
            <a:endParaRPr lang="en-US" dirty="0"/>
          </a:p>
          <a:p>
            <a:endParaRPr lang="en-US"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3: Scenario Overview (cont.) </a:t>
            </a:r>
          </a:p>
        </p:txBody>
      </p:sp>
    </p:spTree>
    <p:extLst>
      <p:ext uri="{BB962C8B-B14F-4D97-AF65-F5344CB8AC3E}">
        <p14:creationId xmlns:p14="http://schemas.microsoft.com/office/powerpoint/2010/main" val="95263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400" b="1" dirty="0"/>
              <a:t>Operational Coordination</a:t>
            </a:r>
          </a:p>
          <a:p>
            <a:pPr marL="457200" indent="-457200">
              <a:buFont typeface="+mj-lt"/>
              <a:buAutoNum type="arabicPeriod"/>
            </a:pPr>
            <a:r>
              <a:rPr lang="en-US" dirty="0"/>
              <a:t>How does your institution coordinate the transition from response to short-term recovery efforts?</a:t>
            </a:r>
          </a:p>
          <a:p>
            <a:pPr marL="457200" indent="-457200">
              <a:buFont typeface="+mj-lt"/>
              <a:buAutoNum type="arabicPeriod"/>
            </a:pPr>
            <a:r>
              <a:rPr lang="en-US" dirty="0"/>
              <a:t>What plans, policies, and procedures guide your institution’s recovery process?</a:t>
            </a:r>
          </a:p>
          <a:p>
            <a:pPr marL="457200" indent="-457200">
              <a:buFont typeface="+mj-lt"/>
              <a:buAutoNum type="arabicPeriod"/>
            </a:pPr>
            <a:r>
              <a:rPr lang="en-US" dirty="0"/>
              <a:t>What resource gaps could limit your institution’s ability to meet these priorities?</a:t>
            </a:r>
          </a:p>
          <a:p>
            <a:pPr marL="45720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Tree>
    <p:extLst>
      <p:ext uri="{BB962C8B-B14F-4D97-AF65-F5344CB8AC3E}">
        <p14:creationId xmlns:p14="http://schemas.microsoft.com/office/powerpoint/2010/main" val="207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400" b="1" dirty="0"/>
              <a:t>Mass Care Services</a:t>
            </a:r>
          </a:p>
          <a:p>
            <a:pPr marL="457200" indent="-457200">
              <a:buFont typeface="+mj-lt"/>
              <a:buAutoNum type="arabicPeriod"/>
            </a:pPr>
            <a:r>
              <a:rPr lang="en-US" dirty="0"/>
              <a:t>What plans, policies, and procedures does your institution have in place to return your campus to a healthy and safe environment?</a:t>
            </a:r>
          </a:p>
          <a:p>
            <a:pPr marL="457200" indent="-457200">
              <a:buFont typeface="+mj-lt"/>
              <a:buAutoNum type="arabicPeriod"/>
            </a:pPr>
            <a:r>
              <a:rPr lang="en-US" dirty="0"/>
              <a:t>How would your institution provide, track, and communicate these services to members of the campus community who may be geographically dispersed?</a:t>
            </a:r>
          </a:p>
          <a:p>
            <a:pPr marL="457200" indent="-457200">
              <a:buFont typeface="+mj-lt"/>
              <a:buAutoNum type="arabicPeriod"/>
            </a:pPr>
            <a:r>
              <a:rPr lang="en-US" dirty="0"/>
              <a:t>What resource gaps could limit your institution’s ability to meet your community’s mass care service needs in the aftermath of this type of incident? </a:t>
            </a:r>
          </a:p>
          <a:p>
            <a:pPr marL="457200" indent="-457200">
              <a:buFont typeface="+mj-lt"/>
              <a:buAutoNum type="arabicPeriod"/>
            </a:pPr>
            <a:r>
              <a:rPr lang="en-US"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Tree>
    <p:extLst>
      <p:ext uri="{BB962C8B-B14F-4D97-AF65-F5344CB8AC3E}">
        <p14:creationId xmlns:p14="http://schemas.microsoft.com/office/powerpoint/2010/main" val="376298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Health, Healthcare, and Emergency Medical Services</a:t>
            </a:r>
          </a:p>
          <a:p>
            <a:pPr marL="457200" indent="-457200">
              <a:buFont typeface="+mj-lt"/>
              <a:buAutoNum type="arabicPeriod"/>
            </a:pPr>
            <a:r>
              <a:rPr lang="en-US" sz="2000" dirty="0"/>
              <a:t>How would your institution monitor the recovery of students, faculty, and staff? </a:t>
            </a:r>
          </a:p>
          <a:p>
            <a:pPr marL="457200" indent="-457200">
              <a:buFont typeface="+mj-lt"/>
              <a:buAutoNum type="arabicPeriod"/>
            </a:pPr>
            <a:r>
              <a:rPr lang="en-US" sz="2000" dirty="0"/>
              <a:t>What are your recovery priorities in terms of providing healthcare and medical services? </a:t>
            </a:r>
          </a:p>
          <a:p>
            <a:pPr marL="457200" indent="-457200">
              <a:buFont typeface="+mj-lt"/>
              <a:buAutoNum type="arabicPeriod"/>
            </a:pPr>
            <a:r>
              <a:rPr lang="en-US" sz="2000" dirty="0"/>
              <a:t>Are there processes in place to handle the medical insurance claims for an incident of this magnitude? </a:t>
            </a:r>
          </a:p>
          <a:p>
            <a:pPr marL="457200" indent="-457200">
              <a:buFont typeface="+mj-lt"/>
              <a:buAutoNum type="arabicPeriod"/>
            </a:pPr>
            <a:r>
              <a:rPr lang="en-US" sz="2000" dirty="0"/>
              <a:t>What types of information and resources may be available to educate the campus community about the types of impacts to expect from an incident of this type? </a:t>
            </a:r>
          </a:p>
          <a:p>
            <a:pPr marL="457200" indent="-457200">
              <a:buFont typeface="+mj-lt"/>
              <a:buAutoNum type="arabicPeriod"/>
            </a:pPr>
            <a:r>
              <a:rPr lang="en-US" sz="20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Tree>
    <p:extLst>
      <p:ext uri="{BB962C8B-B14F-4D97-AF65-F5344CB8AC3E}">
        <p14:creationId xmlns:p14="http://schemas.microsoft.com/office/powerpoint/2010/main" val="75582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000" b="1" dirty="0"/>
              <a:t>Public Information and Warning </a:t>
            </a:r>
          </a:p>
          <a:p>
            <a:pPr marL="457200" indent="-457200">
              <a:spcBef>
                <a:spcPts val="300"/>
              </a:spcBef>
              <a:spcAft>
                <a:spcPts val="300"/>
              </a:spcAft>
              <a:buFont typeface="+mj-lt"/>
              <a:buAutoNum type="arabicPeriod"/>
            </a:pPr>
            <a:r>
              <a:rPr lang="en-US" sz="1800" dirty="0"/>
              <a:t>How does your institution ensure consistent, coordinated public messaging throughout the recovery period?</a:t>
            </a:r>
          </a:p>
          <a:p>
            <a:pPr marL="457200" indent="-457200">
              <a:spcBef>
                <a:spcPts val="300"/>
              </a:spcBef>
              <a:spcAft>
                <a:spcPts val="300"/>
              </a:spcAft>
              <a:buFont typeface="+mj-lt"/>
              <a:buAutoNum type="arabicPeriod"/>
            </a:pPr>
            <a:r>
              <a:rPr lang="en-US" sz="1800" dirty="0"/>
              <a:t>How does your institution provide internal stakeholders with timely updates concerning recovery efforts? </a:t>
            </a:r>
          </a:p>
          <a:p>
            <a:pPr marL="457200" indent="-457200">
              <a:spcBef>
                <a:spcPts val="300"/>
              </a:spcBef>
              <a:spcAft>
                <a:spcPts val="300"/>
              </a:spcAft>
              <a:buFont typeface="+mj-lt"/>
              <a:buAutoNum type="arabicPeriod"/>
            </a:pPr>
            <a:r>
              <a:rPr lang="en-US" sz="1800" dirty="0"/>
              <a:t>Who is responsible for monitoring and managing inquiries from affected students, faculty, staff, and alumni?</a:t>
            </a:r>
          </a:p>
          <a:p>
            <a:pPr marL="457200" indent="-457200">
              <a:spcBef>
                <a:spcPts val="300"/>
              </a:spcBef>
              <a:spcAft>
                <a:spcPts val="300"/>
              </a:spcAft>
              <a:buFont typeface="+mj-lt"/>
              <a:buAutoNum type="arabicPeriod"/>
            </a:pPr>
            <a:r>
              <a:rPr lang="en-US" sz="1800" dirty="0"/>
              <a:t>Who is responsible for monitoring and managing inquiries from the media? </a:t>
            </a:r>
          </a:p>
          <a:p>
            <a:pPr marL="457200" indent="-457200">
              <a:spcBef>
                <a:spcPts val="300"/>
              </a:spcBef>
              <a:spcAft>
                <a:spcPts val="300"/>
              </a:spcAft>
              <a:buFont typeface="+mj-lt"/>
              <a:buAutoNum type="arabicPeriod"/>
            </a:pPr>
            <a:r>
              <a:rPr lang="en-US" sz="1800" dirty="0"/>
              <a:t>How does your institution reinforce or restore its reputation in the aftermath of a HazMat incident?</a:t>
            </a:r>
          </a:p>
          <a:p>
            <a:pPr marL="457200" indent="-457200">
              <a:spcBef>
                <a:spcPts val="300"/>
              </a:spcBef>
              <a:spcAft>
                <a:spcPts val="300"/>
              </a:spcAft>
              <a:buFont typeface="+mj-lt"/>
              <a:buAutoNum type="arabicPeriod"/>
            </a:pPr>
            <a:r>
              <a:rPr lang="en-US" sz="1800" dirty="0"/>
              <a:t>How does your institution continue to combat false or misleading information, particularly through social media? </a:t>
            </a:r>
          </a:p>
          <a:p>
            <a:pPr marL="457200" indent="-457200">
              <a:spcBef>
                <a:spcPts val="300"/>
              </a:spcBef>
              <a:spcAft>
                <a:spcPts val="300"/>
              </a:spcAft>
              <a:buFont typeface="+mj-lt"/>
              <a:buAutoNum type="arabicPeriod"/>
            </a:pPr>
            <a:r>
              <a:rPr lang="en-US" sz="1800" dirty="0">
                <a:solidFill>
                  <a:srgbClr val="FF0000"/>
                </a:solidFill>
              </a:rPr>
              <a:t>[Insert additional discussion questions as appropriate]</a:t>
            </a:r>
          </a:p>
        </p:txBody>
      </p:sp>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Tree>
    <p:extLst>
      <p:ext uri="{BB962C8B-B14F-4D97-AF65-F5344CB8AC3E}">
        <p14:creationId xmlns:p14="http://schemas.microsoft.com/office/powerpoint/2010/main" val="1657397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38</a:t>
            </a:fld>
            <a:endParaRPr lang="en-US" altLang="en-US"/>
          </a:p>
        </p:txBody>
      </p:sp>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Tree>
    <p:extLst>
      <p:ext uri="{BB962C8B-B14F-4D97-AF65-F5344CB8AC3E}">
        <p14:creationId xmlns:p14="http://schemas.microsoft.com/office/powerpoint/2010/main" val="387952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39</a:t>
            </a:fld>
            <a:endParaRPr lang="en-US" altLang="en-US"/>
          </a:p>
        </p:txBody>
      </p:sp>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Tree>
    <p:extLst>
      <p:ext uri="{BB962C8B-B14F-4D97-AF65-F5344CB8AC3E}">
        <p14:creationId xmlns:p14="http://schemas.microsoft.com/office/powerpoint/2010/main" val="342018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Tree>
    <p:extLst>
      <p:ext uri="{BB962C8B-B14F-4D97-AF65-F5344CB8AC3E}">
        <p14:creationId xmlns:p14="http://schemas.microsoft.com/office/powerpoint/2010/main" val="3679255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41</a:t>
            </a:fld>
            <a:endParaRPr lang="en-US" altLang="en-US"/>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Tree>
    <p:extLst>
      <p:ext uri="{BB962C8B-B14F-4D97-AF65-F5344CB8AC3E}">
        <p14:creationId xmlns:p14="http://schemas.microsoft.com/office/powerpoint/2010/main" val="26583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dirty="0"/>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42155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43</a:t>
            </a:fld>
            <a:endParaRPr lang="en-US" altLang="en-US"/>
          </a:p>
        </p:txBody>
      </p:sp>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Tree>
    <p:extLst>
      <p:ext uri="{BB962C8B-B14F-4D97-AF65-F5344CB8AC3E}">
        <p14:creationId xmlns:p14="http://schemas.microsoft.com/office/powerpoint/2010/main" val="1014198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Hazardous Material Spill Tabletop Exercise </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292217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Welcome and Introductions, Exercise Overview, Module 1: Initial Response, Break, Module 2: Continued Response, Break, Module 3: Short-Term Recovery, Exercise Hot Wash, Closing Remark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1701702799"/>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28377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1: Initial </a:t>
                      </a:r>
                      <a:r>
                        <a:rPr lang="en-US" sz="1800" kern="1200" dirty="0">
                          <a:solidFill>
                            <a:srgbClr val="000000"/>
                          </a:solidFill>
                          <a:latin typeface="+mj-lt"/>
                          <a:ea typeface="+mn-ea"/>
                          <a:cs typeface="+mn-cs"/>
                        </a:rPr>
                        <a:t>Response</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a:t>
                      </a:r>
                      <a:r>
                        <a:rPr lang="en-US" sz="1800" kern="1200" dirty="0">
                          <a:solidFill>
                            <a:srgbClr val="000000"/>
                          </a:solidFill>
                          <a:latin typeface="+mj-lt"/>
                          <a:ea typeface="+mn-ea"/>
                          <a:cs typeface="+mn-cs"/>
                        </a:rPr>
                        <a:t>Recovery</a:t>
                      </a:r>
                      <a:endParaRPr lang="en-US" sz="1800" kern="1200" noProof="0" dirty="0">
                        <a:solidFill>
                          <a:srgbClr val="000000"/>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noProof="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66859249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noProof="0" dirty="0">
                          <a:solidFill>
                            <a:srgbClr val="000000"/>
                          </a:solidFill>
                          <a:latin typeface="+mj-lt"/>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144901871"/>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(CR) Program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 hazardous material (HazMat) spill incident near campus </a:t>
            </a:r>
            <a:endParaRPr lang="en-US" dirty="0">
              <a:highlight>
                <a:srgbClr val="FFFF00"/>
              </a:highlight>
            </a:endParaRPr>
          </a:p>
          <a:p>
            <a:pPr lvl="1"/>
            <a:endParaRPr lang="en-US" dirty="0"/>
          </a:p>
        </p:txBody>
      </p:sp>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a:t>
            </a:r>
            <a:r>
              <a:rPr lang="en-US" dirty="0">
                <a:solidFill>
                  <a:srgbClr val="000000"/>
                </a:solidFill>
              </a:rPr>
              <a:t> will examine initial response operations in the aftermath of a train derailment and subsequent HazMat incident</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response operations in the aftermath of a HazMat incident </a:t>
            </a:r>
          </a:p>
          <a:p>
            <a:pPr lvl="2">
              <a:buFont typeface="Times New Roman" panose="02020603050405020304" pitchFamily="18" charset="0"/>
              <a:buChar char="–"/>
            </a:pPr>
            <a:r>
              <a:rPr lang="en-US" b="1" dirty="0">
                <a:solidFill>
                  <a:srgbClr val="000000"/>
                </a:solidFill>
              </a:rPr>
              <a:t>Module 3 </a:t>
            </a:r>
            <a:r>
              <a:rPr lang="en-US" dirty="0">
                <a:solidFill>
                  <a:srgbClr val="000000"/>
                </a:solidFill>
              </a:rPr>
              <a:t>will examine short-term recovery operations following a HazMat incident</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CGPROJECT-1159893215-672</_dlc_DocId>
    <_dlc_DocIdUrl xmlns="e3c597a9-c3b6-49bf-afce-075b0a87068d">
      <Url>https://cadmus.sharepoint.com/sites/projects/2495/_layouts/15/DocIdRedir.aspx?ID=CGPROJECT-1159893215-672</Url>
      <Description>CGPROJECT-1159893215-672</Description>
    </_dlc_DocIdUrl>
  </documentManagement>
</p:propertie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GF2aW5lc2hhPC9Vc2VyTmFtZT48RGF0ZVRpbWU+MTAvMTcvMjAxOCAxOjEyOjMwIEFNPC9EYXRlVGltZT48TGFiZWxTdHJpbmc+VW5yZXN0cmljdGVkPC9MYWJlbFN0cmluZz48L2l0ZW0+PC9sYWJlbEhpc3Rvcnk+</Value>
</WrappedLabelHistor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7" ma:contentTypeDescription="Create a new document." ma:contentTypeScope="" ma:versionID="d3bad78f75f7059781eba6a60b26c4a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2dda20b3deb7c576131152cd42bdeae4"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4329A93E-EABC-433E-B402-5A03958DB20F}">
  <ds:schemaRef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e3c597a9-c3b6-49bf-afce-075b0a87068d"/>
    <ds:schemaRef ds:uri="http://schemas.microsoft.com/office/infopath/2007/PartnerControls"/>
    <ds:schemaRef ds:uri="0593e740-68c4-44c0-a756-34a7f4774939"/>
    <ds:schemaRef ds:uri="http://www.w3.org/XML/1998/namespace"/>
  </ds:schemaRefs>
</ds:datastoreItem>
</file>

<file path=customXml/itemProps2.xml><?xml version="1.0" encoding="utf-8"?>
<ds:datastoreItem xmlns:ds="http://schemas.openxmlformats.org/officeDocument/2006/customXml" ds:itemID="{2B74E1A9-5381-4664-9BBE-F80B227B7023}">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5EF9865F-69B3-4A1A-ADDC-D3B942CD634D}">
  <ds:schemaRefs>
    <ds:schemaRef ds:uri="http://schemas.microsoft.com/sharepoint/events"/>
  </ds:schemaRefs>
</ds:datastoreItem>
</file>

<file path=customXml/itemProps4.xml><?xml version="1.0" encoding="utf-8"?>
<ds:datastoreItem xmlns:ds="http://schemas.openxmlformats.org/officeDocument/2006/customXml" ds:itemID="{69812B02-0FEE-49A6-898D-48C46405A1D1}">
  <ds:schemaRefs>
    <ds:schemaRef ds:uri="http://schemas.microsoft.com/sharepoint/v3/contenttype/forms"/>
  </ds:schemaRefs>
</ds:datastoreItem>
</file>

<file path=customXml/itemProps5.xml><?xml version="1.0" encoding="utf-8"?>
<ds:datastoreItem xmlns:ds="http://schemas.openxmlformats.org/officeDocument/2006/customXml" ds:itemID="{3E283142-BEEB-4C99-AA0C-FEEA5D90A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DC4F36D0-B292-4A0A-AFBE-DF8DB31024B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2892</Words>
  <Application>Microsoft Office PowerPoint</Application>
  <PresentationFormat>On-screen Show (4:3)</PresentationFormat>
  <Paragraphs>346</Paragraphs>
  <Slides>44</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Times</vt:lpstr>
      <vt:lpstr>Times New Roman</vt:lpstr>
      <vt:lpstr>Wingdings</vt:lpstr>
      <vt:lpstr>Custom Design</vt:lpstr>
      <vt:lpstr>DHS_Template</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 </vt:lpstr>
      <vt:lpstr>Module 1: Scenario Overview</vt:lpstr>
      <vt:lpstr>Module 1: Scenario Overview (cont.) </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  </vt:lpstr>
      <vt:lpstr>Module 2: Scenario Overview (cont.) </vt:lpstr>
      <vt:lpstr>Module 2: Discussion Questions (1/4)</vt:lpstr>
      <vt:lpstr>Module 2: Discussion Questions (2/4)</vt:lpstr>
      <vt:lpstr>Module 2: Discussion Questions (3/4)</vt:lpstr>
      <vt:lpstr>Module 2: Discussion Questions (4/4)</vt:lpstr>
      <vt:lpstr>Module 3: Short-Term Recovery </vt:lpstr>
      <vt:lpstr>Module 3: Scenario Overview  </vt:lpstr>
      <vt:lpstr>Module 3: Scenario Overview (cont.) </vt:lpstr>
      <vt:lpstr>Module 2: Discussion Questions (1/4)</vt:lpstr>
      <vt:lpstr>Module 2: Discussion Questions (2/4)</vt:lpstr>
      <vt:lpstr>Module 2: Discussion Questions (3/4)</vt:lpstr>
      <vt:lpstr>Module 2: Discussion Questions (4/4)</vt:lpstr>
      <vt:lpstr>Break</vt:lpstr>
      <vt:lpstr>End of Exercise</vt:lpstr>
      <vt:lpstr>Exercise Hot Wash</vt:lpstr>
      <vt:lpstr>Hot Wash Overview</vt:lpstr>
      <vt:lpstr>Closing Remarks</vt:lpstr>
      <vt:lpstr>Adjournment</vt:lpstr>
      <vt:lpstr>Campus Resilience Program       Exercise Starter 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2018-06-01T14:15:31Z</dcterms:created>
  <dcterms:modified xsi:type="dcterms:W3CDTF">2019-02-07T22:46:41Z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9dfb58db-57d5-4be7-b8da-3494709a93b9</vt:lpwstr>
  </property>
  <property fmtid="{D5CDD505-2E9C-101B-9397-08002B2CF9AE}" pid="4" name="docIndexRef">
    <vt:lpwstr>9822b5e6-261c-47b6-9f8e-92049be80a61</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Saver">
    <vt:lpwstr>OTqy6eCOAKNLJURFiUbVBKjMo0CUia4p</vt:lpwstr>
  </property>
  <property fmtid="{D5CDD505-2E9C-101B-9397-08002B2CF9AE}" pid="9" name="bjLabelHistoryID">
    <vt:lpwstr>{2B74E1A9-5381-4664-9BBE-F80B227B7023}</vt:lpwstr>
  </property>
</Properties>
</file>